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1"/>
  </p:notesMasterIdLst>
  <p:handoutMasterIdLst>
    <p:handoutMasterId r:id="rId32"/>
  </p:handoutMasterIdLst>
  <p:sldIdLst>
    <p:sldId id="256" r:id="rId2"/>
    <p:sldId id="257" r:id="rId3"/>
    <p:sldId id="258" r:id="rId4"/>
    <p:sldId id="259" r:id="rId5"/>
    <p:sldId id="262" r:id="rId6"/>
    <p:sldId id="274" r:id="rId7"/>
    <p:sldId id="263" r:id="rId8"/>
    <p:sldId id="281" r:id="rId9"/>
    <p:sldId id="264" r:id="rId10"/>
    <p:sldId id="288" r:id="rId11"/>
    <p:sldId id="289" r:id="rId12"/>
    <p:sldId id="290" r:id="rId13"/>
    <p:sldId id="292" r:id="rId14"/>
    <p:sldId id="291" r:id="rId15"/>
    <p:sldId id="293" r:id="rId16"/>
    <p:sldId id="282" r:id="rId17"/>
    <p:sldId id="273" r:id="rId18"/>
    <p:sldId id="294" r:id="rId19"/>
    <p:sldId id="295" r:id="rId20"/>
    <p:sldId id="296" r:id="rId21"/>
    <p:sldId id="297" r:id="rId22"/>
    <p:sldId id="298" r:id="rId23"/>
    <p:sldId id="299" r:id="rId24"/>
    <p:sldId id="300" r:id="rId25"/>
    <p:sldId id="301" r:id="rId26"/>
    <p:sldId id="284" r:id="rId27"/>
    <p:sldId id="279" r:id="rId28"/>
    <p:sldId id="278" r:id="rId29"/>
    <p:sldId id="285" r:id="rId30"/>
  </p:sldIdLst>
  <p:sldSz cx="9001125" cy="5040313"/>
  <p:notesSz cx="6858000" cy="9144000"/>
  <p:custDataLst>
    <p:tags r:id="rId33"/>
  </p:custDataLst>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4AD"/>
    <a:srgbClr val="017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8" autoAdjust="0"/>
    <p:restoredTop sz="94660"/>
  </p:normalViewPr>
  <p:slideViewPr>
    <p:cSldViewPr>
      <p:cViewPr varScale="1">
        <p:scale>
          <a:sx n="148" d="100"/>
          <a:sy n="148" d="100"/>
        </p:scale>
        <p:origin x="504" y="108"/>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6716A3-D382-43D9-BE83-30AEC9148F67}" type="datetimeFigureOut">
              <a:rPr lang="zh-CN" altLang="en-US" smtClean="0"/>
              <a:t>2021/5/22</a:t>
            </a:fld>
            <a:endParaRPr lang="zh-CN" altLang="en-US"/>
          </a:p>
        </p:txBody>
      </p:sp>
      <p:sp>
        <p:nvSpPr>
          <p:cNvPr id="4" name="幻灯片图像占位符 3"/>
          <p:cNvSpPr>
            <a:spLocks noGrp="1" noRot="1" noChangeAspect="1"/>
          </p:cNvSpPr>
          <p:nvPr>
            <p:ph type="sldImg" idx="2"/>
          </p:nvPr>
        </p:nvSpPr>
        <p:spPr>
          <a:xfrm>
            <a:off x="368300" y="685800"/>
            <a:ext cx="6121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098A4B-7EBA-44E0-ADE8-7329F93456B2}" type="slidenum">
              <a:rPr lang="zh-CN" altLang="en-US" smtClean="0"/>
              <a:t>‹#›</a:t>
            </a:fld>
            <a:endParaRPr lang="zh-CN" altLang="en-US"/>
          </a:p>
        </p:txBody>
      </p:sp>
    </p:spTree>
    <p:extLst>
      <p:ext uri="{BB962C8B-B14F-4D97-AF65-F5344CB8AC3E}">
        <p14:creationId xmlns:p14="http://schemas.microsoft.com/office/powerpoint/2010/main" val="148902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a:t>
            </a:fld>
            <a:endParaRPr lang="zh-CN" altLang="en-US"/>
          </a:p>
        </p:txBody>
      </p:sp>
    </p:spTree>
    <p:extLst>
      <p:ext uri="{BB962C8B-B14F-4D97-AF65-F5344CB8AC3E}">
        <p14:creationId xmlns:p14="http://schemas.microsoft.com/office/powerpoint/2010/main" val="234234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10</a:t>
            </a:fld>
            <a:endParaRPr lang="zh-CN" altLang="en-US"/>
          </a:p>
        </p:txBody>
      </p:sp>
    </p:spTree>
    <p:extLst>
      <p:ext uri="{BB962C8B-B14F-4D97-AF65-F5344CB8AC3E}">
        <p14:creationId xmlns:p14="http://schemas.microsoft.com/office/powerpoint/2010/main" val="1059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11</a:t>
            </a:fld>
            <a:endParaRPr lang="zh-CN" altLang="en-US"/>
          </a:p>
        </p:txBody>
      </p:sp>
    </p:spTree>
    <p:extLst>
      <p:ext uri="{BB962C8B-B14F-4D97-AF65-F5344CB8AC3E}">
        <p14:creationId xmlns:p14="http://schemas.microsoft.com/office/powerpoint/2010/main" val="169216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12</a:t>
            </a:fld>
            <a:endParaRPr lang="zh-CN" altLang="en-US"/>
          </a:p>
        </p:txBody>
      </p:sp>
    </p:spTree>
    <p:extLst>
      <p:ext uri="{BB962C8B-B14F-4D97-AF65-F5344CB8AC3E}">
        <p14:creationId xmlns:p14="http://schemas.microsoft.com/office/powerpoint/2010/main" val="2855867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13</a:t>
            </a:fld>
            <a:endParaRPr lang="zh-CN" altLang="en-US"/>
          </a:p>
        </p:txBody>
      </p:sp>
    </p:spTree>
    <p:extLst>
      <p:ext uri="{BB962C8B-B14F-4D97-AF65-F5344CB8AC3E}">
        <p14:creationId xmlns:p14="http://schemas.microsoft.com/office/powerpoint/2010/main" val="286390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14</a:t>
            </a:fld>
            <a:endParaRPr lang="zh-CN" altLang="en-US"/>
          </a:p>
        </p:txBody>
      </p:sp>
    </p:spTree>
    <p:extLst>
      <p:ext uri="{BB962C8B-B14F-4D97-AF65-F5344CB8AC3E}">
        <p14:creationId xmlns:p14="http://schemas.microsoft.com/office/powerpoint/2010/main" val="976562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15</a:t>
            </a:fld>
            <a:endParaRPr lang="zh-CN" altLang="en-US"/>
          </a:p>
        </p:txBody>
      </p:sp>
    </p:spTree>
    <p:extLst>
      <p:ext uri="{BB962C8B-B14F-4D97-AF65-F5344CB8AC3E}">
        <p14:creationId xmlns:p14="http://schemas.microsoft.com/office/powerpoint/2010/main" val="1033043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16</a:t>
            </a:fld>
            <a:endParaRPr lang="zh-CN" altLang="en-US"/>
          </a:p>
        </p:txBody>
      </p:sp>
    </p:spTree>
    <p:extLst>
      <p:ext uri="{BB962C8B-B14F-4D97-AF65-F5344CB8AC3E}">
        <p14:creationId xmlns:p14="http://schemas.microsoft.com/office/powerpoint/2010/main" val="1774696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17</a:t>
            </a:fld>
            <a:endParaRPr lang="zh-CN" altLang="en-US"/>
          </a:p>
        </p:txBody>
      </p:sp>
    </p:spTree>
    <p:extLst>
      <p:ext uri="{BB962C8B-B14F-4D97-AF65-F5344CB8AC3E}">
        <p14:creationId xmlns:p14="http://schemas.microsoft.com/office/powerpoint/2010/main" val="8513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18</a:t>
            </a:fld>
            <a:endParaRPr lang="zh-CN" altLang="en-US"/>
          </a:p>
        </p:txBody>
      </p:sp>
    </p:spTree>
    <p:extLst>
      <p:ext uri="{BB962C8B-B14F-4D97-AF65-F5344CB8AC3E}">
        <p14:creationId xmlns:p14="http://schemas.microsoft.com/office/powerpoint/2010/main" val="110189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19</a:t>
            </a:fld>
            <a:endParaRPr lang="zh-CN" altLang="en-US"/>
          </a:p>
        </p:txBody>
      </p:sp>
    </p:spTree>
    <p:extLst>
      <p:ext uri="{BB962C8B-B14F-4D97-AF65-F5344CB8AC3E}">
        <p14:creationId xmlns:p14="http://schemas.microsoft.com/office/powerpoint/2010/main" val="208554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a:t>
            </a:fld>
            <a:endParaRPr lang="zh-CN" altLang="en-US"/>
          </a:p>
        </p:txBody>
      </p:sp>
    </p:spTree>
    <p:extLst>
      <p:ext uri="{BB962C8B-B14F-4D97-AF65-F5344CB8AC3E}">
        <p14:creationId xmlns:p14="http://schemas.microsoft.com/office/powerpoint/2010/main" val="25070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20</a:t>
            </a:fld>
            <a:endParaRPr lang="zh-CN" altLang="en-US"/>
          </a:p>
        </p:txBody>
      </p:sp>
    </p:spTree>
    <p:extLst>
      <p:ext uri="{BB962C8B-B14F-4D97-AF65-F5344CB8AC3E}">
        <p14:creationId xmlns:p14="http://schemas.microsoft.com/office/powerpoint/2010/main" val="147122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21</a:t>
            </a:fld>
            <a:endParaRPr lang="zh-CN" altLang="en-US"/>
          </a:p>
        </p:txBody>
      </p:sp>
    </p:spTree>
    <p:extLst>
      <p:ext uri="{BB962C8B-B14F-4D97-AF65-F5344CB8AC3E}">
        <p14:creationId xmlns:p14="http://schemas.microsoft.com/office/powerpoint/2010/main" val="203640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22</a:t>
            </a:fld>
            <a:endParaRPr lang="zh-CN" altLang="en-US"/>
          </a:p>
        </p:txBody>
      </p:sp>
    </p:spTree>
    <p:extLst>
      <p:ext uri="{BB962C8B-B14F-4D97-AF65-F5344CB8AC3E}">
        <p14:creationId xmlns:p14="http://schemas.microsoft.com/office/powerpoint/2010/main" val="1605240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23</a:t>
            </a:fld>
            <a:endParaRPr lang="zh-CN" altLang="en-US"/>
          </a:p>
        </p:txBody>
      </p:sp>
    </p:spTree>
    <p:extLst>
      <p:ext uri="{BB962C8B-B14F-4D97-AF65-F5344CB8AC3E}">
        <p14:creationId xmlns:p14="http://schemas.microsoft.com/office/powerpoint/2010/main" val="1915221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24</a:t>
            </a:fld>
            <a:endParaRPr lang="zh-CN" altLang="en-US"/>
          </a:p>
        </p:txBody>
      </p:sp>
    </p:spTree>
    <p:extLst>
      <p:ext uri="{BB962C8B-B14F-4D97-AF65-F5344CB8AC3E}">
        <p14:creationId xmlns:p14="http://schemas.microsoft.com/office/powerpoint/2010/main" val="2071757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25</a:t>
            </a:fld>
            <a:endParaRPr lang="zh-CN" altLang="en-US"/>
          </a:p>
        </p:txBody>
      </p:sp>
    </p:spTree>
    <p:extLst>
      <p:ext uri="{BB962C8B-B14F-4D97-AF65-F5344CB8AC3E}">
        <p14:creationId xmlns:p14="http://schemas.microsoft.com/office/powerpoint/2010/main" val="4269834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26</a:t>
            </a:fld>
            <a:endParaRPr lang="zh-CN" altLang="en-US"/>
          </a:p>
        </p:txBody>
      </p:sp>
    </p:spTree>
    <p:extLst>
      <p:ext uri="{BB962C8B-B14F-4D97-AF65-F5344CB8AC3E}">
        <p14:creationId xmlns:p14="http://schemas.microsoft.com/office/powerpoint/2010/main" val="585344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27</a:t>
            </a:fld>
            <a:endParaRPr lang="zh-CN" altLang="en-US"/>
          </a:p>
        </p:txBody>
      </p:sp>
    </p:spTree>
    <p:extLst>
      <p:ext uri="{BB962C8B-B14F-4D97-AF65-F5344CB8AC3E}">
        <p14:creationId xmlns:p14="http://schemas.microsoft.com/office/powerpoint/2010/main" val="290423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28</a:t>
            </a:fld>
            <a:endParaRPr lang="zh-CN" altLang="en-US"/>
          </a:p>
        </p:txBody>
      </p:sp>
    </p:spTree>
    <p:extLst>
      <p:ext uri="{BB962C8B-B14F-4D97-AF65-F5344CB8AC3E}">
        <p14:creationId xmlns:p14="http://schemas.microsoft.com/office/powerpoint/2010/main" val="528919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29</a:t>
            </a:fld>
            <a:endParaRPr lang="zh-CN" altLang="en-US"/>
          </a:p>
        </p:txBody>
      </p:sp>
    </p:spTree>
    <p:extLst>
      <p:ext uri="{BB962C8B-B14F-4D97-AF65-F5344CB8AC3E}">
        <p14:creationId xmlns:p14="http://schemas.microsoft.com/office/powerpoint/2010/main" val="299493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3</a:t>
            </a:fld>
            <a:endParaRPr lang="zh-CN" altLang="en-US"/>
          </a:p>
        </p:txBody>
      </p:sp>
    </p:spTree>
    <p:extLst>
      <p:ext uri="{BB962C8B-B14F-4D97-AF65-F5344CB8AC3E}">
        <p14:creationId xmlns:p14="http://schemas.microsoft.com/office/powerpoint/2010/main" val="301988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4</a:t>
            </a:fld>
            <a:endParaRPr lang="zh-CN" altLang="en-US"/>
          </a:p>
        </p:txBody>
      </p:sp>
    </p:spTree>
    <p:extLst>
      <p:ext uri="{BB962C8B-B14F-4D97-AF65-F5344CB8AC3E}">
        <p14:creationId xmlns:p14="http://schemas.microsoft.com/office/powerpoint/2010/main" val="11240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5</a:t>
            </a:fld>
            <a:endParaRPr lang="zh-CN" altLang="en-US"/>
          </a:p>
        </p:txBody>
      </p:sp>
    </p:spTree>
    <p:extLst>
      <p:ext uri="{BB962C8B-B14F-4D97-AF65-F5344CB8AC3E}">
        <p14:creationId xmlns:p14="http://schemas.microsoft.com/office/powerpoint/2010/main" val="137371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6</a:t>
            </a:fld>
            <a:endParaRPr lang="zh-CN" altLang="en-US"/>
          </a:p>
        </p:txBody>
      </p:sp>
    </p:spTree>
    <p:extLst>
      <p:ext uri="{BB962C8B-B14F-4D97-AF65-F5344CB8AC3E}">
        <p14:creationId xmlns:p14="http://schemas.microsoft.com/office/powerpoint/2010/main" val="196063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7</a:t>
            </a:fld>
            <a:endParaRPr lang="zh-CN" altLang="en-US"/>
          </a:p>
        </p:txBody>
      </p:sp>
    </p:spTree>
    <p:extLst>
      <p:ext uri="{BB962C8B-B14F-4D97-AF65-F5344CB8AC3E}">
        <p14:creationId xmlns:p14="http://schemas.microsoft.com/office/powerpoint/2010/main" val="18200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8</a:t>
            </a:fld>
            <a:endParaRPr lang="zh-CN" altLang="en-US"/>
          </a:p>
        </p:txBody>
      </p:sp>
    </p:spTree>
    <p:extLst>
      <p:ext uri="{BB962C8B-B14F-4D97-AF65-F5344CB8AC3E}">
        <p14:creationId xmlns:p14="http://schemas.microsoft.com/office/powerpoint/2010/main" val="232467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9</a:t>
            </a:fld>
            <a:endParaRPr lang="zh-CN" altLang="en-US"/>
          </a:p>
        </p:txBody>
      </p:sp>
    </p:spTree>
    <p:extLst>
      <p:ext uri="{BB962C8B-B14F-4D97-AF65-F5344CB8AC3E}">
        <p14:creationId xmlns:p14="http://schemas.microsoft.com/office/powerpoint/2010/main" val="293609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2021/5/22</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5400000">
            <a:off x="800155" y="387915"/>
            <a:ext cx="1848556" cy="1936574"/>
          </a:xfrm>
          <a:prstGeom prst="triangle">
            <a:avLst/>
          </a:prstGeom>
          <a:solidFill>
            <a:srgbClr val="2064A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等腰三角形 4"/>
          <p:cNvSpPr/>
          <p:nvPr/>
        </p:nvSpPr>
        <p:spPr>
          <a:xfrm rot="5400000">
            <a:off x="368107" y="171891"/>
            <a:ext cx="1848556" cy="1936574"/>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 name="等腰三角形 1"/>
          <p:cNvSpPr/>
          <p:nvPr/>
        </p:nvSpPr>
        <p:spPr>
          <a:xfrm rot="5400000">
            <a:off x="15709" y="-20480"/>
            <a:ext cx="1848556" cy="1936574"/>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等腰三角形 6"/>
          <p:cNvSpPr/>
          <p:nvPr/>
        </p:nvSpPr>
        <p:spPr>
          <a:xfrm rot="5400000" flipH="1" flipV="1">
            <a:off x="6456705" y="2946084"/>
            <a:ext cx="1848556" cy="1915917"/>
          </a:xfrm>
          <a:prstGeom prst="triangle">
            <a:avLst/>
          </a:prstGeom>
          <a:solidFill>
            <a:srgbClr val="2064A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5400000" flipH="1" flipV="1">
            <a:off x="6737095" y="3066447"/>
            <a:ext cx="1848556" cy="1915917"/>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等腰三角形 8"/>
          <p:cNvSpPr/>
          <p:nvPr/>
        </p:nvSpPr>
        <p:spPr>
          <a:xfrm rot="5400000" flipH="1" flipV="1">
            <a:off x="7118889" y="3278564"/>
            <a:ext cx="1848556" cy="1915917"/>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1312463" y="2129632"/>
            <a:ext cx="6552728" cy="47327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基于深度学习的行人检测与追踪方法研究</a:t>
            </a:r>
            <a:endParaRPr lang="en-US" sz="2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 name="直接连接符 3"/>
          <p:cNvCxnSpPr/>
          <p:nvPr/>
        </p:nvCxnSpPr>
        <p:spPr>
          <a:xfrm>
            <a:off x="2628354" y="2808188"/>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3"/>
          <p:cNvSpPr txBox="1"/>
          <p:nvPr/>
        </p:nvSpPr>
        <p:spPr>
          <a:xfrm>
            <a:off x="2232801" y="3006637"/>
            <a:ext cx="4904186" cy="25853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姓名：刘双才 </a:t>
            </a:r>
            <a:r>
              <a:rPr lang="en-US" altLang="zh-CN"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    </a:t>
            </a:r>
            <a:r>
              <a:rPr lang="zh-CN" altLang="en-US"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导师：马慧    专业：模式识别与智能系统  </a:t>
            </a:r>
            <a:endParaRPr lang="en-US"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3" name="唯美动人浪漫场景短视频配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7655" y="-88900"/>
            <a:ext cx="609600" cy="609600"/>
          </a:xfrm>
          <a:prstGeom prst="rect">
            <a:avLst/>
          </a:prstGeom>
        </p:spPr>
      </p:pic>
      <p:sp>
        <p:nvSpPr>
          <p:cNvPr id="13" name="TextBox 13">
            <a:extLst>
              <a:ext uri="{FF2B5EF4-FFF2-40B4-BE49-F238E27FC236}">
                <a16:creationId xmlns:a16="http://schemas.microsoft.com/office/drawing/2014/main" xmlns="" id="{E32137B5-4AD1-46E6-BDA9-2712372B2ADF}"/>
              </a:ext>
            </a:extLst>
          </p:cNvPr>
          <p:cNvSpPr txBox="1"/>
          <p:nvPr/>
        </p:nvSpPr>
        <p:spPr>
          <a:xfrm>
            <a:off x="3097973" y="1198295"/>
            <a:ext cx="2805178" cy="60843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36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毕业论文答辩</a:t>
            </a:r>
            <a:endParaRPr lang="en-US" sz="36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062"/>
    </mc:Choice>
    <mc:Fallback xmlns="">
      <p:transition spd="slow" advTm="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0"/>
                                        </p:tgtEl>
                                        <p:attrNameLst>
                                          <p:attrName>ppt_y</p:attrName>
                                        </p:attrNameLst>
                                      </p:cBhvr>
                                      <p:tavLst>
                                        <p:tav tm="0">
                                          <p:val>
                                            <p:strVal val="#ppt_y"/>
                                          </p:val>
                                        </p:tav>
                                        <p:tav tm="100000">
                                          <p:val>
                                            <p:strVal val="#ppt_y"/>
                                          </p:val>
                                        </p:tav>
                                      </p:tavLst>
                                    </p:anim>
                                    <p:anim calcmode="lin" valueType="num">
                                      <p:cBhvr>
                                        <p:cTn id="3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0"/>
                                        </p:tgtEl>
                                      </p:cBhvr>
                                    </p:animEffect>
                                  </p:childTnLst>
                                </p:cTn>
                              </p:par>
                            </p:childTnLst>
                          </p:cTn>
                        </p:par>
                        <p:par>
                          <p:cTn id="42" fill="hold">
                            <p:stCondLst>
                              <p:cond delay="2850"/>
                            </p:stCondLst>
                            <p:childTnLst>
                              <p:par>
                                <p:cTn id="43" presetID="30" presetClass="emph" presetSubtype="0" fill="hold" grpId="1" nodeType="afterEffect">
                                  <p:stCondLst>
                                    <p:cond delay="0"/>
                                  </p:stCondLst>
                                  <p:iterate type="lt">
                                    <p:tmPct val="0"/>
                                  </p:iterate>
                                  <p:childTnLst>
                                    <p:animClr clrSpc="hsl" dir="cw">
                                      <p:cBhvr override="childStyle">
                                        <p:cTn id="44" dur="500" fill="hold"/>
                                        <p:tgtEl>
                                          <p:spTgt spid="10"/>
                                        </p:tgtEl>
                                        <p:attrNameLst>
                                          <p:attrName>style.color</p:attrName>
                                        </p:attrNameLst>
                                      </p:cBhvr>
                                      <p:by>
                                        <p:hsl h="0" s="12549" l="25098"/>
                                      </p:by>
                                    </p:animClr>
                                    <p:animClr clrSpc="hsl" dir="cw">
                                      <p:cBhvr>
                                        <p:cTn id="45" dur="500" fill="hold"/>
                                        <p:tgtEl>
                                          <p:spTgt spid="10"/>
                                        </p:tgtEl>
                                        <p:attrNameLst>
                                          <p:attrName>fillcolor</p:attrName>
                                        </p:attrNameLst>
                                      </p:cBhvr>
                                      <p:by>
                                        <p:hsl h="0" s="12549" l="25098"/>
                                      </p:by>
                                    </p:animClr>
                                    <p:animClr clrSpc="hsl" dir="cw">
                                      <p:cBhvr>
                                        <p:cTn id="46" dur="500" fill="hold"/>
                                        <p:tgtEl>
                                          <p:spTgt spid="10"/>
                                        </p:tgtEl>
                                        <p:attrNameLst>
                                          <p:attrName>stroke.color</p:attrName>
                                        </p:attrNameLst>
                                      </p:cBhvr>
                                      <p:by>
                                        <p:hsl h="0" s="12549" l="25098"/>
                                      </p:by>
                                    </p:animClr>
                                    <p:set>
                                      <p:cBhvr>
                                        <p:cTn id="47" dur="500" fill="hold"/>
                                        <p:tgtEl>
                                          <p:spTgt spid="10"/>
                                        </p:tgtEl>
                                        <p:attrNameLst>
                                          <p:attrName>fill.type</p:attrName>
                                        </p:attrNameLst>
                                      </p:cBhvr>
                                      <p:to>
                                        <p:strVal val="solid"/>
                                      </p:to>
                                    </p:set>
                                  </p:childTnLst>
                                </p:cTn>
                              </p:par>
                            </p:childTnLst>
                          </p:cTn>
                        </p:par>
                        <p:par>
                          <p:cTn id="48" fill="hold">
                            <p:stCondLst>
                              <p:cond delay="3350"/>
                            </p:stCondLst>
                            <p:childTnLst>
                              <p:par>
                                <p:cTn id="49" presetID="16" presetClass="entr" presetSubtype="21"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arn(inVertical)">
                                      <p:cBhvr>
                                        <p:cTn id="51" dur="500"/>
                                        <p:tgtEl>
                                          <p:spTgt spid="4"/>
                                        </p:tgtEl>
                                      </p:cBhvr>
                                    </p:animEffect>
                                  </p:childTnLst>
                                </p:cTn>
                              </p:par>
                            </p:childTnLst>
                          </p:cTn>
                        </p:par>
                        <p:par>
                          <p:cTn id="52" fill="hold">
                            <p:stCondLst>
                              <p:cond delay="3850"/>
                            </p:stCondLst>
                            <p:childTnLst>
                              <p:par>
                                <p:cTn id="53" presetID="16" presetClass="entr" presetSubtype="2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par>
                          <p:cTn id="56" fill="hold">
                            <p:stCondLst>
                              <p:cond delay="43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13"/>
                                        </p:tgtEl>
                                        <p:attrNameLst>
                                          <p:attrName>ppt_y</p:attrName>
                                        </p:attrNameLst>
                                      </p:cBhvr>
                                      <p:tavLst>
                                        <p:tav tm="0">
                                          <p:val>
                                            <p:strVal val="#ppt_y"/>
                                          </p:val>
                                        </p:tav>
                                        <p:tav tm="100000">
                                          <p:val>
                                            <p:strVal val="#ppt_y"/>
                                          </p:val>
                                        </p:tav>
                                      </p:tavLst>
                                    </p:anim>
                                    <p:anim calcmode="lin" valueType="num">
                                      <p:cBhvr>
                                        <p:cTn id="6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13"/>
                                        </p:tgtEl>
                                      </p:cBhvr>
                                    </p:animEffect>
                                  </p:childTnLst>
                                </p:cTn>
                              </p:par>
                            </p:childTnLst>
                          </p:cTn>
                        </p:par>
                        <p:par>
                          <p:cTn id="64" fill="hold">
                            <p:stCondLst>
                              <p:cond delay="5100"/>
                            </p:stCondLst>
                            <p:childTnLst>
                              <p:par>
                                <p:cTn id="65" presetID="30" presetClass="emph" presetSubtype="0" fill="hold" grpId="1" nodeType="afterEffect">
                                  <p:stCondLst>
                                    <p:cond delay="0"/>
                                  </p:stCondLst>
                                  <p:iterate type="lt">
                                    <p:tmPct val="0"/>
                                  </p:iterate>
                                  <p:childTnLst>
                                    <p:animClr clrSpc="hsl" dir="cw">
                                      <p:cBhvr override="childStyle">
                                        <p:cTn id="66" dur="500" fill="hold"/>
                                        <p:tgtEl>
                                          <p:spTgt spid="13"/>
                                        </p:tgtEl>
                                        <p:attrNameLst>
                                          <p:attrName>style.color</p:attrName>
                                        </p:attrNameLst>
                                      </p:cBhvr>
                                      <p:by>
                                        <p:hsl h="0" s="12549" l="25098"/>
                                      </p:by>
                                    </p:animClr>
                                    <p:animClr clrSpc="hsl" dir="cw">
                                      <p:cBhvr>
                                        <p:cTn id="67" dur="500" fill="hold"/>
                                        <p:tgtEl>
                                          <p:spTgt spid="13"/>
                                        </p:tgtEl>
                                        <p:attrNameLst>
                                          <p:attrName>fillcolor</p:attrName>
                                        </p:attrNameLst>
                                      </p:cBhvr>
                                      <p:by>
                                        <p:hsl h="0" s="12549" l="25098"/>
                                      </p:by>
                                    </p:animClr>
                                    <p:animClr clrSpc="hsl" dir="cw">
                                      <p:cBhvr>
                                        <p:cTn id="68" dur="500" fill="hold"/>
                                        <p:tgtEl>
                                          <p:spTgt spid="13"/>
                                        </p:tgtEl>
                                        <p:attrNameLst>
                                          <p:attrName>stroke.color</p:attrName>
                                        </p:attrNameLst>
                                      </p:cBhvr>
                                      <p:by>
                                        <p:hsl h="0" s="12549" l="25098"/>
                                      </p:by>
                                    </p:animClr>
                                    <p:set>
                                      <p:cBhvr>
                                        <p:cTn id="6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repeatCount="indefinite" fill="hold" display="0">
                  <p:stCondLst>
                    <p:cond delay="indefinite"/>
                  </p:stCondLst>
                  <p:endCondLst>
                    <p:cond evt="onStopAudio" delay="0">
                      <p:tgtEl>
                        <p:sldTgt/>
                      </p:tgtEl>
                    </p:cond>
                  </p:endCondLst>
                </p:cTn>
                <p:tgtEl>
                  <p:spTgt spid="3"/>
                </p:tgtEl>
              </p:cMediaNode>
            </p:audio>
          </p:childTnLst>
        </p:cTn>
      </p:par>
    </p:tnLst>
    <p:bldLst>
      <p:bldP spid="6" grpId="0" animBg="1"/>
      <p:bldP spid="5" grpId="0" animBg="1"/>
      <p:bldP spid="2" grpId="0" animBg="1"/>
      <p:bldP spid="7" grpId="0" animBg="1"/>
      <p:bldP spid="8" grpId="0" animBg="1"/>
      <p:bldP spid="9" grpId="0" animBg="1"/>
      <p:bldP spid="10" grpId="0"/>
      <p:bldP spid="10" grpId="1"/>
      <p:bldP spid="16" grpId="0"/>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324098" y="272139"/>
            <a:ext cx="266429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网络结构</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Rectangle 4">
            <a:extLst>
              <a:ext uri="{FF2B5EF4-FFF2-40B4-BE49-F238E27FC236}">
                <a16:creationId xmlns:a16="http://schemas.microsoft.com/office/drawing/2014/main" xmlns="" id="{F8640A20-2C35-4C0D-8B00-74DCAE4ECB27}"/>
              </a:ext>
            </a:extLst>
          </p:cNvPr>
          <p:cNvSpPr>
            <a:spLocks noChangeArrowheads="1"/>
          </p:cNvSpPr>
          <p:nvPr/>
        </p:nvSpPr>
        <p:spPr bwMode="auto">
          <a:xfrm>
            <a:off x="484575" y="2778324"/>
            <a:ext cx="68407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1">
            <a:extLst>
              <a:ext uri="{FF2B5EF4-FFF2-40B4-BE49-F238E27FC236}">
                <a16:creationId xmlns:a16="http://schemas.microsoft.com/office/drawing/2014/main" xmlns="" id="{120CAE48-8357-4EEC-A6AB-26F62D8B1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346" y="935980"/>
            <a:ext cx="5400675"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图片 1">
            <a:extLst>
              <a:ext uri="{FF2B5EF4-FFF2-40B4-BE49-F238E27FC236}">
                <a16:creationId xmlns:a16="http://schemas.microsoft.com/office/drawing/2014/main" xmlns="" id="{02696022-3039-4342-BC31-695C3096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394" y="4156423"/>
            <a:ext cx="5400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a:extLst>
              <a:ext uri="{FF2B5EF4-FFF2-40B4-BE49-F238E27FC236}">
                <a16:creationId xmlns:a16="http://schemas.microsoft.com/office/drawing/2014/main" xmlns="" id="{016893C9-CFB0-41F9-BF52-BDAB5DB9C1DB}"/>
              </a:ext>
            </a:extLst>
          </p:cNvPr>
          <p:cNvSpPr txBox="1"/>
          <p:nvPr/>
        </p:nvSpPr>
        <p:spPr>
          <a:xfrm>
            <a:off x="612056" y="4248348"/>
            <a:ext cx="1944290" cy="23660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4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行人中心点高斯分布</a:t>
            </a:r>
            <a:endParaRPr lang="en-US" sz="14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a:extLst>
              <a:ext uri="{FF2B5EF4-FFF2-40B4-BE49-F238E27FC236}">
                <a16:creationId xmlns:a16="http://schemas.microsoft.com/office/drawing/2014/main" xmlns="" id="{9F7F3481-F3C2-4918-81BB-6F43BE50F05C}"/>
              </a:ext>
            </a:extLst>
          </p:cNvPr>
          <p:cNvSpPr txBox="1"/>
          <p:nvPr/>
        </p:nvSpPr>
        <p:spPr>
          <a:xfrm>
            <a:off x="616135" y="2184237"/>
            <a:ext cx="1183226" cy="23660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4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检测流程图</a:t>
            </a:r>
            <a:endParaRPr lang="en-US" sz="14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395081867"/>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324098" y="272139"/>
            <a:ext cx="5112568"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结合注意力机制的行人检测网络（</a:t>
            </a:r>
            <a:r>
              <a:rPr lang="en-US" altLang="zh-CN" sz="1800" b="1" dirty="0">
                <a:latin typeface="inpin heiti" panose="00000500000000000000" pitchFamily="2" charset="-122"/>
                <a:ea typeface="inpin heiti" panose="00000500000000000000" pitchFamily="2" charset="-122"/>
                <a:sym typeface="inpin heiti" panose="00000500000000000000" pitchFamily="2" charset="-122"/>
              </a:rPr>
              <a:t>SE-Net</a:t>
            </a: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Rectangle 4">
            <a:extLst>
              <a:ext uri="{FF2B5EF4-FFF2-40B4-BE49-F238E27FC236}">
                <a16:creationId xmlns:a16="http://schemas.microsoft.com/office/drawing/2014/main" xmlns="" id="{F8640A20-2C35-4C0D-8B00-74DCAE4ECB27}"/>
              </a:ext>
            </a:extLst>
          </p:cNvPr>
          <p:cNvSpPr>
            <a:spLocks noChangeArrowheads="1"/>
          </p:cNvSpPr>
          <p:nvPr/>
        </p:nvSpPr>
        <p:spPr bwMode="auto">
          <a:xfrm>
            <a:off x="484575" y="2778324"/>
            <a:ext cx="68407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20">
            <a:extLst>
              <a:ext uri="{FF2B5EF4-FFF2-40B4-BE49-F238E27FC236}">
                <a16:creationId xmlns:a16="http://schemas.microsoft.com/office/drawing/2014/main" xmlns="" id="{63CC5DA7-00EC-47E2-B46A-ACFBEF498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770" y="935980"/>
            <a:ext cx="2952328" cy="22402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xmlns="" id="{6BC2D9D9-67CC-436C-B526-8377C6643ED7}"/>
              </a:ext>
            </a:extLst>
          </p:cNvPr>
          <p:cNvSpPr>
            <a:spLocks noChangeArrowheads="1"/>
          </p:cNvSpPr>
          <p:nvPr/>
        </p:nvSpPr>
        <p:spPr bwMode="auto">
          <a:xfrm>
            <a:off x="627590" y="1204544"/>
            <a:ext cx="7875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21">
            <a:extLst>
              <a:ext uri="{FF2B5EF4-FFF2-40B4-BE49-F238E27FC236}">
                <a16:creationId xmlns:a16="http://schemas.microsoft.com/office/drawing/2014/main" xmlns="" id="{41106DAC-FF1A-43E4-AE30-4EACB7B99F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969" y="1204544"/>
            <a:ext cx="4616826" cy="11917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3">
            <a:extLst>
              <a:ext uri="{FF2B5EF4-FFF2-40B4-BE49-F238E27FC236}">
                <a16:creationId xmlns:a16="http://schemas.microsoft.com/office/drawing/2014/main" xmlns="" id="{F61CAC6E-31E9-4825-B2AF-84AB0E19C991}"/>
              </a:ext>
            </a:extLst>
          </p:cNvPr>
          <p:cNvSpPr txBox="1"/>
          <p:nvPr/>
        </p:nvSpPr>
        <p:spPr>
          <a:xfrm>
            <a:off x="627590" y="934085"/>
            <a:ext cx="1070726"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SE-Net</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TextBox 13">
            <a:extLst>
              <a:ext uri="{FF2B5EF4-FFF2-40B4-BE49-F238E27FC236}">
                <a16:creationId xmlns:a16="http://schemas.microsoft.com/office/drawing/2014/main" xmlns="" id="{38FBFA7A-46F2-4DB2-87E4-8876790B3A85}"/>
              </a:ext>
            </a:extLst>
          </p:cNvPr>
          <p:cNvSpPr txBox="1"/>
          <p:nvPr/>
        </p:nvSpPr>
        <p:spPr>
          <a:xfrm>
            <a:off x="5611746" y="3423118"/>
            <a:ext cx="2201184"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SE-Net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CenterNet</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文本框 16">
            <a:extLst>
              <a:ext uri="{FF2B5EF4-FFF2-40B4-BE49-F238E27FC236}">
                <a16:creationId xmlns:a16="http://schemas.microsoft.com/office/drawing/2014/main" xmlns="" id="{10E4F4AA-7D55-4B05-B3D6-B20F9001546B}"/>
              </a:ext>
            </a:extLst>
          </p:cNvPr>
          <p:cNvSpPr txBox="1"/>
          <p:nvPr/>
        </p:nvSpPr>
        <p:spPr>
          <a:xfrm>
            <a:off x="511224" y="2597123"/>
            <a:ext cx="4499636" cy="2192908"/>
          </a:xfrm>
          <a:prstGeom prst="rect">
            <a:avLst/>
          </a:prstGeom>
          <a:noFill/>
        </p:spPr>
        <p:txBody>
          <a:bodyPr wrap="square">
            <a:spAutoFit/>
          </a:bodyPr>
          <a:lstStyle/>
          <a:p>
            <a:pP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因为注意力机制有着参数少、速度快、效果好等优点，同时注意力机制会将一些不重要的信息弱化，将重要的信息保存不易丢失，所以本文通过对行人特征的重要特征进行选择，使其保留到网络最后进行损失计算，而不是在中间被舍弃掉。</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SE-Net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是比较经典的注意力机制网络，</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SE-Net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注意力网络显性的建立通道之间的相互依赖关系，自适应的重新校准通道的特征响应，</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SE-Net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主要是由</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Squeeze</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Excitation</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两部分组成。</a:t>
            </a:r>
          </a:p>
          <a:p>
            <a:endParaRPr lang="zh-CN" altLang="en-US" sz="1050" dirty="0"/>
          </a:p>
        </p:txBody>
      </p:sp>
    </p:spTree>
    <p:extLst>
      <p:ext uri="{BB962C8B-B14F-4D97-AF65-F5344CB8AC3E}">
        <p14:creationId xmlns:p14="http://schemas.microsoft.com/office/powerpoint/2010/main" val="4210673812"/>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4" y="272139"/>
            <a:ext cx="4952091"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结合注意力机制的行人检测网络（</a:t>
            </a:r>
            <a:r>
              <a:rPr lang="en-US" altLang="zh-CN" sz="1800" b="1" dirty="0">
                <a:latin typeface="inpin heiti" panose="00000500000000000000" pitchFamily="2" charset="-122"/>
                <a:ea typeface="inpin heiti" panose="00000500000000000000" pitchFamily="2" charset="-122"/>
                <a:sym typeface="inpin heiti" panose="00000500000000000000" pitchFamily="2" charset="-122"/>
              </a:rPr>
              <a:t>ECA-Net</a:t>
            </a: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Rectangle 4">
            <a:extLst>
              <a:ext uri="{FF2B5EF4-FFF2-40B4-BE49-F238E27FC236}">
                <a16:creationId xmlns:a16="http://schemas.microsoft.com/office/drawing/2014/main" xmlns="" id="{F8640A20-2C35-4C0D-8B00-74DCAE4ECB27}"/>
              </a:ext>
            </a:extLst>
          </p:cNvPr>
          <p:cNvSpPr>
            <a:spLocks noChangeArrowheads="1"/>
          </p:cNvSpPr>
          <p:nvPr/>
        </p:nvSpPr>
        <p:spPr bwMode="auto">
          <a:xfrm>
            <a:off x="1377569" y="2744295"/>
            <a:ext cx="68407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xmlns="" id="{6BC2D9D9-67CC-436C-B526-8377C6643ED7}"/>
              </a:ext>
            </a:extLst>
          </p:cNvPr>
          <p:cNvSpPr>
            <a:spLocks noChangeArrowheads="1"/>
          </p:cNvSpPr>
          <p:nvPr/>
        </p:nvSpPr>
        <p:spPr bwMode="auto">
          <a:xfrm>
            <a:off x="627590" y="1204544"/>
            <a:ext cx="7875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TextBox 13">
            <a:extLst>
              <a:ext uri="{FF2B5EF4-FFF2-40B4-BE49-F238E27FC236}">
                <a16:creationId xmlns:a16="http://schemas.microsoft.com/office/drawing/2014/main" xmlns="" id="{F61CAC6E-31E9-4825-B2AF-84AB0E19C991}"/>
              </a:ext>
            </a:extLst>
          </p:cNvPr>
          <p:cNvSpPr txBox="1"/>
          <p:nvPr/>
        </p:nvSpPr>
        <p:spPr>
          <a:xfrm>
            <a:off x="1520584" y="900056"/>
            <a:ext cx="1070726"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ECA-Net</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4098" name="图片 22">
            <a:extLst>
              <a:ext uri="{FF2B5EF4-FFF2-40B4-BE49-F238E27FC236}">
                <a16:creationId xmlns:a16="http://schemas.microsoft.com/office/drawing/2014/main" xmlns="" id="{84D2CA1A-1F27-4F8F-AF33-C13F7D080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218" y="1486693"/>
            <a:ext cx="52768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xmlns="" id="{241B1803-4DB7-4C46-9219-8583EFE1EAD0}"/>
              </a:ext>
            </a:extLst>
          </p:cNvPr>
          <p:cNvSpPr txBox="1"/>
          <p:nvPr/>
        </p:nvSpPr>
        <p:spPr>
          <a:xfrm>
            <a:off x="1485799" y="3880339"/>
            <a:ext cx="6294141" cy="891719"/>
          </a:xfrm>
          <a:prstGeom prst="rect">
            <a:avLst/>
          </a:prstGeom>
          <a:noFill/>
        </p:spPr>
        <p:txBody>
          <a:bodyPr wrap="square">
            <a:spAutoFit/>
          </a:bodyPr>
          <a:lstStyle/>
          <a:p>
            <a:pPr>
              <a:lnSpc>
                <a:spcPct val="150000"/>
              </a:lnSpc>
            </a:pPr>
            <a:r>
              <a:rPr lang="en-US" altLang="zh-CN" sz="1200" kern="100" dirty="0">
                <a:effectLst/>
                <a:latin typeface="Times New Roman" panose="02020603050405020304" pitchFamily="18" charset="0"/>
                <a:ea typeface="宋体" panose="02010600030101010101" pitchFamily="2" charset="-122"/>
              </a:rPr>
              <a:t>ECA-Net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200" kern="100" dirty="0">
                <a:effectLst/>
                <a:latin typeface="Times New Roman" panose="02020603050405020304" pitchFamily="18" charset="0"/>
                <a:ea typeface="宋体" panose="02010600030101010101" pitchFamily="2" charset="-122"/>
              </a:rPr>
              <a:t>2020</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200" kern="100" dirty="0">
                <a:effectLst/>
                <a:latin typeface="Times New Roman" panose="02020603050405020304" pitchFamily="18" charset="0"/>
                <a:ea typeface="宋体" panose="02010600030101010101" pitchFamily="2" charset="-122"/>
              </a:rPr>
              <a:t>CVPR</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上提出的一种新的注意力模块，该模块只增加了少量的参数，却能获得明显的性能增益。以往的实验表明避免降维对学习通道注意力非常重要，适当的跨信道交互可以在显著降低模型复杂度的同时保持性能。</a:t>
            </a:r>
            <a:endParaRPr lang="zh-CN" altLang="en-US" sz="1200" dirty="0"/>
          </a:p>
        </p:txBody>
      </p:sp>
    </p:spTree>
    <p:extLst>
      <p:ext uri="{BB962C8B-B14F-4D97-AF65-F5344CB8AC3E}">
        <p14:creationId xmlns:p14="http://schemas.microsoft.com/office/powerpoint/2010/main" val="126651841"/>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5" y="272139"/>
            <a:ext cx="3583940" cy="30893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zh-CN" sz="1800" b="1" dirty="0">
                <a:ea typeface="inpin heiti" panose="00000500000000000000" pitchFamily="2" charset="-122"/>
              </a:rPr>
              <a:t>基于</a:t>
            </a:r>
            <a:r>
              <a:rPr lang="en-US" altLang="zh-CN" sz="1800" b="1" dirty="0">
                <a:ea typeface="inpin heiti" panose="00000500000000000000" pitchFamily="2" charset="-122"/>
              </a:rPr>
              <a:t>TRBBC-Net</a:t>
            </a:r>
            <a:r>
              <a:rPr lang="zh-CN" altLang="zh-CN" sz="1800" b="1" dirty="0">
                <a:ea typeface="inpin heiti" panose="00000500000000000000" pitchFamily="2" charset="-122"/>
              </a:rPr>
              <a:t>的小尺度行人检测</a:t>
            </a:r>
            <a:endParaRPr lang="en-US" altLang="zh-CN" sz="1800" b="1" dirty="0">
              <a:ea typeface="inpin heiti" panose="00000500000000000000" pitchFamily="2" charset="-122"/>
              <a:sym typeface="inpin heiti" panose="00000500000000000000" pitchFamily="2" charset="-122"/>
            </a:endParaRPr>
          </a:p>
        </p:txBody>
      </p:sp>
      <p:sp>
        <p:nvSpPr>
          <p:cNvPr id="14" name="Rectangle 4">
            <a:extLst>
              <a:ext uri="{FF2B5EF4-FFF2-40B4-BE49-F238E27FC236}">
                <a16:creationId xmlns:a16="http://schemas.microsoft.com/office/drawing/2014/main" xmlns="" id="{F8640A20-2C35-4C0D-8B00-74DCAE4ECB27}"/>
              </a:ext>
            </a:extLst>
          </p:cNvPr>
          <p:cNvSpPr>
            <a:spLocks noChangeArrowheads="1"/>
          </p:cNvSpPr>
          <p:nvPr/>
        </p:nvSpPr>
        <p:spPr bwMode="auto">
          <a:xfrm>
            <a:off x="484575" y="2778324"/>
            <a:ext cx="68407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3">
            <a:extLst>
              <a:ext uri="{FF2B5EF4-FFF2-40B4-BE49-F238E27FC236}">
                <a16:creationId xmlns:a16="http://schemas.microsoft.com/office/drawing/2014/main" xmlns="" id="{F61CAC6E-31E9-4825-B2AF-84AB0E19C991}"/>
              </a:ext>
            </a:extLst>
          </p:cNvPr>
          <p:cNvSpPr txBox="1"/>
          <p:nvPr/>
        </p:nvSpPr>
        <p:spPr>
          <a:xfrm>
            <a:off x="693532" y="1025561"/>
            <a:ext cx="1070726"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TRB</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模块</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Rectangle 2">
            <a:extLst>
              <a:ext uri="{FF2B5EF4-FFF2-40B4-BE49-F238E27FC236}">
                <a16:creationId xmlns:a16="http://schemas.microsoft.com/office/drawing/2014/main" xmlns="" id="{6955F5FA-0750-4FC8-8FA1-23515F0E9FC2}"/>
              </a:ext>
            </a:extLst>
          </p:cNvPr>
          <p:cNvSpPr>
            <a:spLocks noChangeArrowheads="1"/>
          </p:cNvSpPr>
          <p:nvPr/>
        </p:nvSpPr>
        <p:spPr bwMode="auto">
          <a:xfrm>
            <a:off x="621031" y="1368027"/>
            <a:ext cx="67227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121" name="图片 1">
            <a:extLst>
              <a:ext uri="{FF2B5EF4-FFF2-40B4-BE49-F238E27FC236}">
                <a16:creationId xmlns:a16="http://schemas.microsoft.com/office/drawing/2014/main" xmlns="" id="{072ED321-78B0-49D9-AECC-55865CB6D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46" y="1413746"/>
            <a:ext cx="4449266" cy="2573826"/>
          </a:xfrm>
          <a:prstGeom prst="rect">
            <a:avLst/>
          </a:prstGeom>
          <a:noFill/>
          <a:extLst>
            <a:ext uri="{909E8E84-426E-40DD-AFC4-6F175D3DCCD1}">
              <a14:hiddenFill xmlns:a14="http://schemas.microsoft.com/office/drawing/2010/main">
                <a:solidFill>
                  <a:srgbClr val="FFFFFF"/>
                </a:solidFill>
              </a14:hiddenFill>
            </a:ext>
          </a:extLst>
        </p:spPr>
      </p:pic>
      <p:pic>
        <p:nvPicPr>
          <p:cNvPr id="6146" name="图片 1">
            <a:extLst>
              <a:ext uri="{FF2B5EF4-FFF2-40B4-BE49-F238E27FC236}">
                <a16:creationId xmlns:a16="http://schemas.microsoft.com/office/drawing/2014/main" xmlns="" id="{E4FA8F76-DD04-4CAB-B8B2-3AEA2D5AD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6554" y="1896026"/>
            <a:ext cx="2638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a:extLst>
              <a:ext uri="{FF2B5EF4-FFF2-40B4-BE49-F238E27FC236}">
                <a16:creationId xmlns:a16="http://schemas.microsoft.com/office/drawing/2014/main" xmlns="" id="{98593AF8-A209-437D-9B2F-93BAA3C9B495}"/>
              </a:ext>
            </a:extLst>
          </p:cNvPr>
          <p:cNvSpPr txBox="1"/>
          <p:nvPr/>
        </p:nvSpPr>
        <p:spPr>
          <a:xfrm>
            <a:off x="5866406" y="1038686"/>
            <a:ext cx="147740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RELU6</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激活函数</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TextBox 13">
            <a:extLst>
              <a:ext uri="{FF2B5EF4-FFF2-40B4-BE49-F238E27FC236}">
                <a16:creationId xmlns:a16="http://schemas.microsoft.com/office/drawing/2014/main" xmlns="" id="{B34D1FA2-F130-4F39-8094-6F44F2BDEA2D}"/>
              </a:ext>
            </a:extLst>
          </p:cNvPr>
          <p:cNvSpPr txBox="1"/>
          <p:nvPr/>
        </p:nvSpPr>
        <p:spPr>
          <a:xfrm>
            <a:off x="5724698" y="3713017"/>
            <a:ext cx="2952328" cy="1096134"/>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zh-CN" sz="1200" dirty="0"/>
              <a:t>针对小尺度行人的检测，激活范围不加限制，会产生数值爆炸，分布在一个很大的范围内，则会带来一定的精度损失，所以本章引用</a:t>
            </a:r>
            <a:r>
              <a:rPr lang="en-US" altLang="zh-CN" sz="1200" dirty="0"/>
              <a:t>relu6</a:t>
            </a:r>
            <a:r>
              <a:rPr lang="zh-CN" altLang="zh-CN" sz="1200" dirty="0"/>
              <a:t>的激活函数来保留一些小特征确是很重要的信息。</a:t>
            </a:r>
            <a:endParaRPr lang="en-US" sz="12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TextBox 13">
            <a:extLst>
              <a:ext uri="{FF2B5EF4-FFF2-40B4-BE49-F238E27FC236}">
                <a16:creationId xmlns:a16="http://schemas.microsoft.com/office/drawing/2014/main" xmlns="" id="{8A215CCF-3586-4AA3-BAE5-D5AF28EBA8D3}"/>
              </a:ext>
            </a:extLst>
          </p:cNvPr>
          <p:cNvSpPr txBox="1"/>
          <p:nvPr/>
        </p:nvSpPr>
        <p:spPr>
          <a:xfrm>
            <a:off x="634224" y="4115037"/>
            <a:ext cx="4449265" cy="652936"/>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zh-CN" sz="1200" dirty="0"/>
              <a:t>针对小尺度行人的特征在网络各个阶段流通的时候不能很好的被学习，本章算法提出了三种不同的基础模块，让特征信息尽可能得到流通；</a:t>
            </a:r>
            <a:endParaRPr lang="en-US" sz="12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638881958"/>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5" y="272139"/>
            <a:ext cx="3583940" cy="30893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zh-CN" sz="1800" b="1" dirty="0">
                <a:ea typeface="inpin heiti" panose="00000500000000000000" pitchFamily="2" charset="-122"/>
              </a:rPr>
              <a:t>基于</a:t>
            </a:r>
            <a:r>
              <a:rPr lang="en-US" altLang="zh-CN" sz="1800" b="1" dirty="0">
                <a:ea typeface="inpin heiti" panose="00000500000000000000" pitchFamily="2" charset="-122"/>
              </a:rPr>
              <a:t>TRBBC-Net</a:t>
            </a:r>
            <a:r>
              <a:rPr lang="zh-CN" altLang="zh-CN" sz="1800" b="1" dirty="0">
                <a:ea typeface="inpin heiti" panose="00000500000000000000" pitchFamily="2" charset="-122"/>
              </a:rPr>
              <a:t>的小尺度行人检测</a:t>
            </a: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3">
            <a:extLst>
              <a:ext uri="{FF2B5EF4-FFF2-40B4-BE49-F238E27FC236}">
                <a16:creationId xmlns:a16="http://schemas.microsoft.com/office/drawing/2014/main" xmlns="" id="{F61CAC6E-31E9-4825-B2AF-84AB0E19C991}"/>
              </a:ext>
            </a:extLst>
          </p:cNvPr>
          <p:cNvSpPr txBox="1"/>
          <p:nvPr/>
        </p:nvSpPr>
        <p:spPr>
          <a:xfrm>
            <a:off x="627590" y="1224927"/>
            <a:ext cx="2216787"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rPr>
              <a:t>TRBBC-Net</a:t>
            </a:r>
            <a:r>
              <a:rPr lang="zh-CN" altLang="en-US" b="1" dirty="0">
                <a:solidFill>
                  <a:schemeClr val="tx2">
                    <a:lumMod val="75000"/>
                  </a:schemeClr>
                </a:solidFill>
                <a:latin typeface="inpin heiti" panose="00000500000000000000" pitchFamily="2" charset="-122"/>
                <a:ea typeface="inpin heiti" panose="00000500000000000000" pitchFamily="2" charset="-122"/>
              </a:rPr>
              <a:t>网络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Rectangle 4">
            <a:extLst>
              <a:ext uri="{FF2B5EF4-FFF2-40B4-BE49-F238E27FC236}">
                <a16:creationId xmlns:a16="http://schemas.microsoft.com/office/drawing/2014/main" xmlns="" id="{C832F228-8818-40E7-8745-BB0B04504B5F}"/>
              </a:ext>
            </a:extLst>
          </p:cNvPr>
          <p:cNvSpPr>
            <a:spLocks noChangeArrowheads="1"/>
          </p:cNvSpPr>
          <p:nvPr/>
        </p:nvSpPr>
        <p:spPr bwMode="auto">
          <a:xfrm>
            <a:off x="756146" y="1616649"/>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3" name="图片 1">
            <a:extLst>
              <a:ext uri="{FF2B5EF4-FFF2-40B4-BE49-F238E27FC236}">
                <a16:creationId xmlns:a16="http://schemas.microsoft.com/office/drawing/2014/main" xmlns="" id="{1DE1155A-54B1-49CD-8CE4-16B1AC244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1" y="1987672"/>
            <a:ext cx="5400600" cy="1499394"/>
          </a:xfrm>
          <a:prstGeom prst="rect">
            <a:avLst/>
          </a:prstGeom>
          <a:noFill/>
          <a:extLst>
            <a:ext uri="{909E8E84-426E-40DD-AFC4-6F175D3DCCD1}">
              <a14:hiddenFill xmlns:a14="http://schemas.microsoft.com/office/drawing/2010/main">
                <a:solidFill>
                  <a:srgbClr val="FFFFFF"/>
                </a:solidFill>
              </a14:hiddenFill>
            </a:ext>
          </a:extLst>
        </p:spPr>
      </p:pic>
      <p:pic>
        <p:nvPicPr>
          <p:cNvPr id="5125" name="图片 1">
            <a:extLst>
              <a:ext uri="{FF2B5EF4-FFF2-40B4-BE49-F238E27FC236}">
                <a16:creationId xmlns:a16="http://schemas.microsoft.com/office/drawing/2014/main" xmlns="" id="{E0D7AEF3-10FE-4A51-A36B-B132AC6EC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62" y="1362780"/>
            <a:ext cx="24574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a:extLst>
              <a:ext uri="{FF2B5EF4-FFF2-40B4-BE49-F238E27FC236}">
                <a16:creationId xmlns:a16="http://schemas.microsoft.com/office/drawing/2014/main" xmlns="" id="{EBA8F2FF-5E8B-46EC-BBF1-BEEE2EF59A2C}"/>
              </a:ext>
            </a:extLst>
          </p:cNvPr>
          <p:cNvSpPr txBox="1"/>
          <p:nvPr/>
        </p:nvSpPr>
        <p:spPr>
          <a:xfrm>
            <a:off x="6300761" y="954468"/>
            <a:ext cx="2457451"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rPr>
              <a:t>DLA-34</a:t>
            </a:r>
            <a:r>
              <a:rPr lang="zh-CN" altLang="en-US" b="1" dirty="0">
                <a:solidFill>
                  <a:schemeClr val="tx2">
                    <a:lumMod val="75000"/>
                  </a:schemeClr>
                </a:solidFill>
                <a:latin typeface="inpin heiti" panose="00000500000000000000" pitchFamily="2" charset="-122"/>
                <a:ea typeface="inpin heiti" panose="00000500000000000000" pitchFamily="2" charset="-122"/>
              </a:rPr>
              <a:t>特征提取网络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1718029065"/>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5" y="272139"/>
            <a:ext cx="2791851" cy="30893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ea typeface="inpin heiti" panose="00000500000000000000" pitchFamily="2" charset="-122"/>
                <a:sym typeface="inpin heiti" panose="00000500000000000000" pitchFamily="2" charset="-122"/>
              </a:rPr>
              <a:t>CenterTrack</a:t>
            </a:r>
            <a:r>
              <a:rPr lang="zh-CN" altLang="en-US" sz="1800" b="1" dirty="0">
                <a:ea typeface="inpin heiti" panose="00000500000000000000" pitchFamily="2" charset="-122"/>
                <a:sym typeface="inpin heiti" panose="00000500000000000000" pitchFamily="2" charset="-122"/>
              </a:rPr>
              <a:t>行人追踪网络</a:t>
            </a: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3">
            <a:extLst>
              <a:ext uri="{FF2B5EF4-FFF2-40B4-BE49-F238E27FC236}">
                <a16:creationId xmlns:a16="http://schemas.microsoft.com/office/drawing/2014/main" xmlns="" id="{F61CAC6E-31E9-4825-B2AF-84AB0E19C991}"/>
              </a:ext>
            </a:extLst>
          </p:cNvPr>
          <p:cNvSpPr txBox="1"/>
          <p:nvPr/>
        </p:nvSpPr>
        <p:spPr>
          <a:xfrm>
            <a:off x="627590" y="934085"/>
            <a:ext cx="2504820"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CenterTrack</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网络主要部分</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Rectangle 2">
            <a:extLst>
              <a:ext uri="{FF2B5EF4-FFF2-40B4-BE49-F238E27FC236}">
                <a16:creationId xmlns:a16="http://schemas.microsoft.com/office/drawing/2014/main" xmlns="" id="{6955F5FA-0750-4FC8-8FA1-23515F0E9FC2}"/>
              </a:ext>
            </a:extLst>
          </p:cNvPr>
          <p:cNvSpPr>
            <a:spLocks noChangeArrowheads="1"/>
          </p:cNvSpPr>
          <p:nvPr/>
        </p:nvSpPr>
        <p:spPr bwMode="auto">
          <a:xfrm>
            <a:off x="621031" y="1368027"/>
            <a:ext cx="67227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EBA8F2FF-5E8B-46EC-BBF1-BEEE2EF59A2C}"/>
              </a:ext>
            </a:extLst>
          </p:cNvPr>
          <p:cNvSpPr txBox="1"/>
          <p:nvPr/>
        </p:nvSpPr>
        <p:spPr>
          <a:xfrm>
            <a:off x="4788594" y="934157"/>
            <a:ext cx="2072773"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追踪偏执预测</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7170" name="图片 1">
            <a:extLst>
              <a:ext uri="{FF2B5EF4-FFF2-40B4-BE49-F238E27FC236}">
                <a16:creationId xmlns:a16="http://schemas.microsoft.com/office/drawing/2014/main" xmlns="" id="{B6ECFEB8-E641-4BD7-B3BA-0DFC232C4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22" y="1457570"/>
            <a:ext cx="2107848" cy="286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xmlns="" id="{A6DF02F7-0E6E-41E2-A41F-E5158483D0A8}"/>
              </a:ext>
            </a:extLst>
          </p:cNvPr>
          <p:cNvSpPr>
            <a:spLocks noChangeArrowheads="1"/>
          </p:cNvSpPr>
          <p:nvPr/>
        </p:nvSpPr>
        <p:spPr bwMode="auto">
          <a:xfrm>
            <a:off x="3315266" y="1769896"/>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1" name="图片 1">
            <a:extLst>
              <a:ext uri="{FF2B5EF4-FFF2-40B4-BE49-F238E27FC236}">
                <a16:creationId xmlns:a16="http://schemas.microsoft.com/office/drawing/2014/main" xmlns="" id="{48C31A96-282A-4AE9-BBB1-FB47057F1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458" y="1996192"/>
            <a:ext cx="5153025" cy="1381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A4088CFA-B25D-499D-9D19-47B5559650DA}"/>
              </a:ext>
            </a:extLst>
          </p:cNvPr>
          <p:cNvSpPr txBox="1"/>
          <p:nvPr/>
        </p:nvSpPr>
        <p:spPr>
          <a:xfrm>
            <a:off x="3852490" y="3744292"/>
            <a:ext cx="4449265" cy="221599"/>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1200" dirty="0">
                <a:sym typeface="inpin heiti" panose="00000500000000000000" pitchFamily="2" charset="-122"/>
              </a:rPr>
              <a:t>确定行人中心点，回归长宽尺寸，对偏置值进行预测。</a:t>
            </a:r>
            <a:endParaRPr lang="en-US" sz="1200" dirty="0">
              <a:sym typeface="inpin heiti" panose="00000500000000000000" pitchFamily="2" charset="-122"/>
            </a:endParaRPr>
          </a:p>
        </p:txBody>
      </p:sp>
    </p:spTree>
    <p:extLst>
      <p:ext uri="{BB962C8B-B14F-4D97-AF65-F5344CB8AC3E}">
        <p14:creationId xmlns:p14="http://schemas.microsoft.com/office/powerpoint/2010/main" val="3199678120"/>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TextBox 13"/>
          <p:cNvSpPr txBox="1"/>
          <p:nvPr/>
        </p:nvSpPr>
        <p:spPr>
          <a:xfrm>
            <a:off x="684138" y="1440036"/>
            <a:ext cx="2304256" cy="81471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03</a:t>
            </a:r>
            <a:endParaRPr lang="en-US"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3276426" y="1728068"/>
            <a:ext cx="2808312" cy="474104"/>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研究内容与成果</a:t>
            </a:r>
            <a:endParaRPr lang="en-US" altLang="zh-CN"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13"/>
          <p:cNvSpPr txBox="1"/>
          <p:nvPr/>
        </p:nvSpPr>
        <p:spPr>
          <a:xfrm>
            <a:off x="2610902" y="2588649"/>
            <a:ext cx="2232248"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本文应用的数据集</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菱形 2"/>
          <p:cNvSpPr/>
          <p:nvPr/>
        </p:nvSpPr>
        <p:spPr>
          <a:xfrm>
            <a:off x="2366655" y="2605444"/>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2610902" y="3050731"/>
            <a:ext cx="2324062"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行人检测结果分析</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菱形 13"/>
          <p:cNvSpPr/>
          <p:nvPr/>
        </p:nvSpPr>
        <p:spPr>
          <a:xfrm>
            <a:off x="2366655" y="3062032"/>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3"/>
          <p:cNvSpPr txBox="1"/>
          <p:nvPr/>
        </p:nvSpPr>
        <p:spPr>
          <a:xfrm>
            <a:off x="2772745" y="3517474"/>
            <a:ext cx="3096344"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小尺度行人检测结果对比分析</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菱形 15"/>
          <p:cNvSpPr/>
          <p:nvPr/>
        </p:nvSpPr>
        <p:spPr>
          <a:xfrm>
            <a:off x="2358483" y="3562010"/>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TextBox 13"/>
          <p:cNvSpPr txBox="1"/>
          <p:nvPr/>
        </p:nvSpPr>
        <p:spPr>
          <a:xfrm>
            <a:off x="2873355" y="3962761"/>
            <a:ext cx="1843231"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行人追踪结果对比</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菱形 17"/>
          <p:cNvSpPr/>
          <p:nvPr/>
        </p:nvSpPr>
        <p:spPr>
          <a:xfrm>
            <a:off x="2366655" y="4012595"/>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686"/>
    </mc:Choice>
    <mc:Fallback xmlns="">
      <p:transition spd="slow" advTm="7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13" grpId="0"/>
      <p:bldP spid="14" grpId="0" animBg="1"/>
      <p:bldP spid="15" grpId="0"/>
      <p:bldP spid="16" grpId="0" animBg="1"/>
      <p:bldP spid="17"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52504" y="1884640"/>
            <a:ext cx="1665016" cy="1657502"/>
          </a:xfrm>
          <a:prstGeom prst="ellipse">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18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矩形 3"/>
          <p:cNvSpPr/>
          <p:nvPr/>
        </p:nvSpPr>
        <p:spPr>
          <a:xfrm>
            <a:off x="1220029" y="2246111"/>
            <a:ext cx="1413233" cy="558184"/>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2900" dirty="0">
                <a:latin typeface="inpin heiti" panose="00000500000000000000" pitchFamily="2" charset="-122"/>
                <a:ea typeface="inpin heiti" panose="00000500000000000000" pitchFamily="2" charset="-122"/>
                <a:sym typeface="inpin heiti" panose="00000500000000000000" pitchFamily="2" charset="-122"/>
              </a:rPr>
              <a:t>数据集</a:t>
            </a:r>
          </a:p>
        </p:txBody>
      </p:sp>
      <p:sp>
        <p:nvSpPr>
          <p:cNvPr id="5" name="平行四边形 4"/>
          <p:cNvSpPr/>
          <p:nvPr/>
        </p:nvSpPr>
        <p:spPr>
          <a:xfrm>
            <a:off x="2663944" y="1197093"/>
            <a:ext cx="1754773" cy="1534754"/>
          </a:xfrm>
          <a:prstGeom prst="parallelogram">
            <a:avLst>
              <a:gd name="adj" fmla="val 26390"/>
            </a:avLst>
          </a:prstGeom>
          <a:solidFill>
            <a:srgbClr val="2064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平行四边形 5"/>
          <p:cNvSpPr/>
          <p:nvPr/>
        </p:nvSpPr>
        <p:spPr>
          <a:xfrm flipH="1">
            <a:off x="2254685" y="2784769"/>
            <a:ext cx="2396491" cy="1534754"/>
          </a:xfrm>
          <a:prstGeom prst="parallelogram">
            <a:avLst>
              <a:gd name="adj" fmla="val 26390"/>
            </a:avLst>
          </a:prstGeom>
          <a:solidFill>
            <a:srgbClr val="2064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矩形 6"/>
          <p:cNvSpPr/>
          <p:nvPr/>
        </p:nvSpPr>
        <p:spPr>
          <a:xfrm>
            <a:off x="3037452" y="1197093"/>
            <a:ext cx="1291508" cy="1105257"/>
          </a:xfrm>
          <a:prstGeom prst="rect">
            <a:avLst/>
          </a:prstGeom>
        </p:spPr>
        <p:txBody>
          <a:bodyPr wrap="square" lIns="67391" tIns="33696" rIns="67391" bIns="33696">
            <a:spAutoFit/>
          </a:bodyPr>
          <a:lstStyle/>
          <a:p>
            <a:pPr>
              <a:lnSpc>
                <a:spcPct val="120000"/>
              </a:lnSpc>
              <a:spcBef>
                <a:spcPts val="145"/>
              </a:spcBef>
              <a:spcAft>
                <a:spcPts val="145"/>
              </a:spcAft>
            </a:pPr>
            <a:r>
              <a:rPr lang="en-US" altLang="zh-CN"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ETH</a:t>
            </a:r>
            <a:r>
              <a:rPr lang="zh-CN" altLang="en-US"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数据集</a:t>
            </a: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训练集：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1450</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张</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校正集：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570</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张</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640</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张</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矩形 7"/>
          <p:cNvSpPr/>
          <p:nvPr/>
        </p:nvSpPr>
        <p:spPr>
          <a:xfrm>
            <a:off x="2412329" y="2794201"/>
            <a:ext cx="2117564" cy="591976"/>
          </a:xfrm>
          <a:prstGeom prst="rect">
            <a:avLst/>
          </a:prstGeom>
        </p:spPr>
        <p:txBody>
          <a:bodyPr wrap="square" lIns="67391" tIns="33696" rIns="67391" bIns="33696">
            <a:spAutoFit/>
          </a:bodyPr>
          <a:lstStyle/>
          <a:p>
            <a:pPr>
              <a:lnSpc>
                <a:spcPct val="120000"/>
              </a:lnSpc>
              <a:spcBef>
                <a:spcPts val="145"/>
              </a:spcBef>
              <a:spcAft>
                <a:spcPts val="145"/>
              </a:spcAft>
            </a:pPr>
            <a:r>
              <a:rPr lang="en-US" altLang="zh-CN"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MOT16</a:t>
            </a:r>
            <a:r>
              <a:rPr lang="zh-CN" altLang="en-US"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部分数据集</a:t>
            </a: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02</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04</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05</a:t>
            </a:r>
          </a:p>
        </p:txBody>
      </p:sp>
      <p:sp>
        <p:nvSpPr>
          <p:cNvPr id="9" name="平行四边形 8"/>
          <p:cNvSpPr/>
          <p:nvPr/>
        </p:nvSpPr>
        <p:spPr>
          <a:xfrm flipH="1">
            <a:off x="4561417" y="1197093"/>
            <a:ext cx="2027376" cy="1534754"/>
          </a:xfrm>
          <a:prstGeom prst="parallelogram">
            <a:avLst>
              <a:gd name="adj" fmla="val 26390"/>
            </a:avLst>
          </a:prstGeom>
          <a:solidFill>
            <a:srgbClr val="2064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r">
              <a:lnSpc>
                <a:spcPct val="120000"/>
              </a:lnSpc>
              <a:spcBef>
                <a:spcPts val="145"/>
              </a:spcBef>
              <a:spcAft>
                <a:spcPts val="145"/>
              </a:spcAft>
            </a:pP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平行四边形 9"/>
          <p:cNvSpPr/>
          <p:nvPr/>
        </p:nvSpPr>
        <p:spPr>
          <a:xfrm>
            <a:off x="4561419" y="2784769"/>
            <a:ext cx="2603439" cy="1534754"/>
          </a:xfrm>
          <a:prstGeom prst="parallelogram">
            <a:avLst>
              <a:gd name="adj" fmla="val 26390"/>
            </a:avLst>
          </a:prstGeom>
          <a:solidFill>
            <a:srgbClr val="2064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r">
              <a:lnSpc>
                <a:spcPct val="120000"/>
              </a:lnSpc>
              <a:spcBef>
                <a:spcPts val="145"/>
              </a:spcBef>
              <a:spcAft>
                <a:spcPts val="145"/>
              </a:spcAft>
            </a:pP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10"/>
          <p:cNvSpPr/>
          <p:nvPr/>
        </p:nvSpPr>
        <p:spPr>
          <a:xfrm flipH="1">
            <a:off x="4665751" y="1197093"/>
            <a:ext cx="1626876" cy="858010"/>
          </a:xfrm>
          <a:prstGeom prst="rect">
            <a:avLst/>
          </a:prstGeom>
        </p:spPr>
        <p:txBody>
          <a:bodyPr wrap="square" lIns="67391" tIns="33696" rIns="67391" bIns="33696">
            <a:spAutoFit/>
          </a:bodyPr>
          <a:lstStyle/>
          <a:p>
            <a:pPr algn="r">
              <a:lnSpc>
                <a:spcPct val="120000"/>
              </a:lnSpc>
              <a:spcBef>
                <a:spcPts val="145"/>
              </a:spcBef>
              <a:spcAft>
                <a:spcPts val="145"/>
              </a:spcAft>
            </a:pPr>
            <a:r>
              <a:rPr lang="en-US" altLang="zh-CN"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Caltech</a:t>
            </a:r>
            <a:r>
              <a:rPr lang="zh-CN" altLang="en-US"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数据集</a:t>
            </a: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训练集：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42782</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张</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4024</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张</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flipH="1">
            <a:off x="4484699" y="2783143"/>
            <a:ext cx="1988980" cy="1105257"/>
          </a:xfrm>
          <a:prstGeom prst="rect">
            <a:avLst/>
          </a:prstGeom>
        </p:spPr>
        <p:txBody>
          <a:bodyPr wrap="square" lIns="67391" tIns="33696" rIns="67391" bIns="33696">
            <a:spAutoFit/>
          </a:bodyPr>
          <a:lstStyle/>
          <a:p>
            <a:pPr algn="r">
              <a:lnSpc>
                <a:spcPct val="120000"/>
              </a:lnSpc>
              <a:spcBef>
                <a:spcPts val="145"/>
              </a:spcBef>
              <a:spcAft>
                <a:spcPts val="145"/>
              </a:spcAft>
            </a:pPr>
            <a:r>
              <a:rPr lang="zh-CN" altLang="en-US"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开发环境</a:t>
            </a:r>
          </a:p>
          <a:p>
            <a:pPr algn="r">
              <a:lnSpc>
                <a:spcPct val="120000"/>
              </a:lnSpc>
              <a:spcBef>
                <a:spcPts val="145"/>
              </a:spcBef>
              <a:spcAft>
                <a:spcPts val="145"/>
              </a:spcAft>
            </a:pP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系统：</a:t>
            </a: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Deepin</a:t>
            </a:r>
            <a:r>
              <a:rPr lang="zh-CN" altLang="en-US"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系统</a:t>
            </a: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lgn="r">
              <a:lnSpc>
                <a:spcPct val="120000"/>
              </a:lnSpc>
              <a:spcBef>
                <a:spcPts val="145"/>
              </a:spcBef>
              <a:spcAft>
                <a:spcPts val="145"/>
              </a:spcAft>
            </a:pPr>
            <a:r>
              <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GPU: GTX2080super</a:t>
            </a:r>
          </a:p>
          <a:p>
            <a:pPr algn="r">
              <a:lnSpc>
                <a:spcPct val="120000"/>
              </a:lnSpc>
              <a:spcBef>
                <a:spcPts val="145"/>
              </a:spcBef>
              <a:spcAft>
                <a:spcPts val="145"/>
              </a:spcAft>
            </a:pPr>
            <a:endParaRPr lang="en-US" altLang="zh-CN" sz="1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椭圆 12"/>
          <p:cNvSpPr/>
          <p:nvPr/>
        </p:nvSpPr>
        <p:spPr>
          <a:xfrm>
            <a:off x="6539660" y="1884640"/>
            <a:ext cx="1665016" cy="1657502"/>
          </a:xfrm>
          <a:prstGeom prst="ellipse">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18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13"/>
          <p:cNvSpPr/>
          <p:nvPr/>
        </p:nvSpPr>
        <p:spPr>
          <a:xfrm>
            <a:off x="6757177" y="2376140"/>
            <a:ext cx="1225151" cy="558184"/>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2900" dirty="0">
                <a:latin typeface="inpin heiti" panose="00000500000000000000" pitchFamily="2" charset="-122"/>
                <a:ea typeface="inpin heiti" panose="00000500000000000000" pitchFamily="2" charset="-122"/>
                <a:sym typeface="inpin heiti" panose="00000500000000000000" pitchFamily="2" charset="-122"/>
              </a:rPr>
              <a:t>环境</a:t>
            </a:r>
          </a:p>
        </p:txBody>
      </p:sp>
      <p:sp>
        <p:nvSpPr>
          <p:cNvPr id="15" name="矩形 14"/>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矩形 15"/>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TextBox 13"/>
          <p:cNvSpPr txBox="1"/>
          <p:nvPr/>
        </p:nvSpPr>
        <p:spPr>
          <a:xfrm>
            <a:off x="324098" y="27213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本文应用的数据集</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861"/>
    </mc:Choice>
    <mc:Fallback xmlns="">
      <p:transition spd="slow" advTm="8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5" y="272139"/>
            <a:ext cx="2071771" cy="30893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行人检测结果分析</a:t>
            </a: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3">
            <a:extLst>
              <a:ext uri="{FF2B5EF4-FFF2-40B4-BE49-F238E27FC236}">
                <a16:creationId xmlns:a16="http://schemas.microsoft.com/office/drawing/2014/main" xmlns="" id="{F61CAC6E-31E9-4825-B2AF-84AB0E19C991}"/>
              </a:ext>
            </a:extLst>
          </p:cNvPr>
          <p:cNvSpPr txBox="1"/>
          <p:nvPr/>
        </p:nvSpPr>
        <p:spPr>
          <a:xfrm>
            <a:off x="828154" y="988003"/>
            <a:ext cx="3024336"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结合注意力机制的行人检测结果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Rectangle 4">
            <a:extLst>
              <a:ext uri="{FF2B5EF4-FFF2-40B4-BE49-F238E27FC236}">
                <a16:creationId xmlns:a16="http://schemas.microsoft.com/office/drawing/2014/main" xmlns="" id="{C832F228-8818-40E7-8745-BB0B04504B5F}"/>
              </a:ext>
            </a:extLst>
          </p:cNvPr>
          <p:cNvSpPr>
            <a:spLocks noChangeArrowheads="1"/>
          </p:cNvSpPr>
          <p:nvPr/>
        </p:nvSpPr>
        <p:spPr bwMode="auto">
          <a:xfrm>
            <a:off x="756146" y="1616649"/>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xmlns="" id="{1A05099E-56E1-4BDD-A38E-577A1E329DD3}"/>
              </a:ext>
            </a:extLst>
          </p:cNvPr>
          <p:cNvGraphicFramePr>
            <a:graphicFrameLocks noGrp="1"/>
          </p:cNvGraphicFramePr>
          <p:nvPr>
            <p:extLst>
              <p:ext uri="{D42A27DB-BD31-4B8C-83A1-F6EECF244321}">
                <p14:modId xmlns:p14="http://schemas.microsoft.com/office/powerpoint/2010/main" val="3550542885"/>
              </p:ext>
            </p:extLst>
          </p:nvPr>
        </p:nvGraphicFramePr>
        <p:xfrm>
          <a:off x="1620242" y="1561349"/>
          <a:ext cx="5276850" cy="960120"/>
        </p:xfrm>
        <a:graphic>
          <a:graphicData uri="http://schemas.openxmlformats.org/drawingml/2006/table">
            <a:tbl>
              <a:tblPr>
                <a:tableStyleId>{5C22544A-7EE6-4342-B048-85BDC9FD1C3A}</a:tableStyleId>
              </a:tblPr>
              <a:tblGrid>
                <a:gridCol w="1531087">
                  <a:extLst>
                    <a:ext uri="{9D8B030D-6E8A-4147-A177-3AD203B41FA5}">
                      <a16:colId xmlns:a16="http://schemas.microsoft.com/office/drawing/2014/main" xmlns="" val="1196006729"/>
                    </a:ext>
                  </a:extLst>
                </a:gridCol>
                <a:gridCol w="1111150">
                  <a:extLst>
                    <a:ext uri="{9D8B030D-6E8A-4147-A177-3AD203B41FA5}">
                      <a16:colId xmlns:a16="http://schemas.microsoft.com/office/drawing/2014/main" xmlns="" val="3914260891"/>
                    </a:ext>
                  </a:extLst>
                </a:gridCol>
                <a:gridCol w="1318895">
                  <a:extLst>
                    <a:ext uri="{9D8B030D-6E8A-4147-A177-3AD203B41FA5}">
                      <a16:colId xmlns:a16="http://schemas.microsoft.com/office/drawing/2014/main" xmlns="" val="389930061"/>
                    </a:ext>
                  </a:extLst>
                </a:gridCol>
                <a:gridCol w="1315718">
                  <a:extLst>
                    <a:ext uri="{9D8B030D-6E8A-4147-A177-3AD203B41FA5}">
                      <a16:colId xmlns:a16="http://schemas.microsoft.com/office/drawing/2014/main" xmlns="" val="1221323600"/>
                    </a:ext>
                  </a:extLst>
                </a:gridCol>
              </a:tblGrid>
              <a:tr h="0">
                <a:tc>
                  <a:txBody>
                    <a:bodyPr/>
                    <a:lstStyle/>
                    <a:p>
                      <a:pPr algn="ctr">
                        <a:lnSpc>
                          <a:spcPct val="150000"/>
                        </a:lnSpc>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AP</a:t>
                      </a:r>
                      <a:r>
                        <a:rPr lang="en-US" sz="1050" kern="100" baseline="-25000" dirty="0">
                          <a:effectLst/>
                        </a:rPr>
                        <a:t>0.5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AP</a:t>
                      </a:r>
                      <a:r>
                        <a:rPr lang="en-US" sz="1050" kern="100" baseline="-25000">
                          <a:effectLst/>
                        </a:rPr>
                        <a:t>0.75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AR</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74165693"/>
                  </a:ext>
                </a:extLst>
              </a:tr>
              <a:tr h="0">
                <a:tc>
                  <a:txBody>
                    <a:bodyPr/>
                    <a:lstStyle/>
                    <a:p>
                      <a:pPr algn="ctr">
                        <a:lnSpc>
                          <a:spcPct val="150000"/>
                        </a:lnSpc>
                      </a:pPr>
                      <a:r>
                        <a:rPr lang="en-US" sz="1050" kern="100">
                          <a:effectLst/>
                        </a:rPr>
                        <a:t>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0.805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0.388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0.495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492747623"/>
                  </a:ext>
                </a:extLst>
              </a:tr>
              <a:tr h="43815">
                <a:tc>
                  <a:txBody>
                    <a:bodyPr/>
                    <a:lstStyle/>
                    <a:p>
                      <a:pPr algn="ctr">
                        <a:lnSpc>
                          <a:spcPct val="150000"/>
                        </a:lnSpc>
                      </a:pPr>
                      <a:r>
                        <a:rPr lang="en-US" sz="1050" kern="100">
                          <a:effectLst/>
                        </a:rPr>
                        <a:t>SE-Net + 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0.792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0.434</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0.504</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92253703"/>
                  </a:ext>
                </a:extLst>
              </a:tr>
              <a:tr h="0">
                <a:tc>
                  <a:txBody>
                    <a:bodyPr/>
                    <a:lstStyle/>
                    <a:p>
                      <a:pPr algn="ctr">
                        <a:lnSpc>
                          <a:spcPct val="150000"/>
                        </a:lnSpc>
                      </a:pPr>
                      <a:r>
                        <a:rPr lang="en-US" sz="1050" kern="100">
                          <a:effectLst/>
                        </a:rPr>
                        <a:t>ECA-Net + 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0.809</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0.425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0.500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372328394"/>
                  </a:ext>
                </a:extLst>
              </a:tr>
            </a:tbl>
          </a:graphicData>
        </a:graphic>
      </p:graphicFrame>
      <p:graphicFrame>
        <p:nvGraphicFramePr>
          <p:cNvPr id="8" name="表格 7">
            <a:extLst>
              <a:ext uri="{FF2B5EF4-FFF2-40B4-BE49-F238E27FC236}">
                <a16:creationId xmlns:a16="http://schemas.microsoft.com/office/drawing/2014/main" xmlns="" id="{CC17B973-B595-4479-B668-20AC260523EF}"/>
              </a:ext>
            </a:extLst>
          </p:cNvPr>
          <p:cNvGraphicFramePr>
            <a:graphicFrameLocks noGrp="1"/>
          </p:cNvGraphicFramePr>
          <p:nvPr>
            <p:extLst>
              <p:ext uri="{D42A27DB-BD31-4B8C-83A1-F6EECF244321}">
                <p14:modId xmlns:p14="http://schemas.microsoft.com/office/powerpoint/2010/main" val="1604761920"/>
              </p:ext>
            </p:extLst>
          </p:nvPr>
        </p:nvGraphicFramePr>
        <p:xfrm>
          <a:off x="1659075" y="3452277"/>
          <a:ext cx="5276850" cy="960120"/>
        </p:xfrm>
        <a:graphic>
          <a:graphicData uri="http://schemas.openxmlformats.org/drawingml/2006/table">
            <a:tbl>
              <a:tblPr>
                <a:tableStyleId>{5C22544A-7EE6-4342-B048-85BDC9FD1C3A}</a:tableStyleId>
              </a:tblPr>
              <a:tblGrid>
                <a:gridCol w="1762338">
                  <a:extLst>
                    <a:ext uri="{9D8B030D-6E8A-4147-A177-3AD203B41FA5}">
                      <a16:colId xmlns:a16="http://schemas.microsoft.com/office/drawing/2014/main" xmlns="" val="2465003305"/>
                    </a:ext>
                  </a:extLst>
                </a:gridCol>
                <a:gridCol w="1757256">
                  <a:extLst>
                    <a:ext uri="{9D8B030D-6E8A-4147-A177-3AD203B41FA5}">
                      <a16:colId xmlns:a16="http://schemas.microsoft.com/office/drawing/2014/main" xmlns="" val="1703306346"/>
                    </a:ext>
                  </a:extLst>
                </a:gridCol>
                <a:gridCol w="1757256">
                  <a:extLst>
                    <a:ext uri="{9D8B030D-6E8A-4147-A177-3AD203B41FA5}">
                      <a16:colId xmlns:a16="http://schemas.microsoft.com/office/drawing/2014/main" xmlns="" val="1244301878"/>
                    </a:ext>
                  </a:extLst>
                </a:gridCol>
              </a:tblGrid>
              <a:tr h="0">
                <a:tc>
                  <a:txBody>
                    <a:bodyPr/>
                    <a:lstStyle/>
                    <a:p>
                      <a:pPr algn="ctr">
                        <a:lnSpc>
                          <a:spcPct val="150000"/>
                        </a:lnSpc>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AP</a:t>
                      </a:r>
                      <a:r>
                        <a:rPr lang="en-US" sz="1050" kern="100" baseline="-25000">
                          <a:effectLst/>
                        </a:rPr>
                        <a:t>small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AR</a:t>
                      </a:r>
                      <a:r>
                        <a:rPr lang="en-US" sz="1050" kern="100" baseline="-25000">
                          <a:effectLst/>
                        </a:rPr>
                        <a:t>small</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990025629"/>
                  </a:ext>
                </a:extLst>
              </a:tr>
              <a:tr h="0">
                <a:tc>
                  <a:txBody>
                    <a:bodyPr/>
                    <a:lstStyle/>
                    <a:p>
                      <a:pPr algn="ctr">
                        <a:lnSpc>
                          <a:spcPct val="150000"/>
                        </a:lnSpc>
                      </a:pPr>
                      <a:r>
                        <a:rPr lang="en-US" sz="1050" kern="100">
                          <a:effectLst/>
                        </a:rPr>
                        <a:t>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0.089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0.206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130847117"/>
                  </a:ext>
                </a:extLst>
              </a:tr>
              <a:tr h="0">
                <a:tc>
                  <a:txBody>
                    <a:bodyPr/>
                    <a:lstStyle/>
                    <a:p>
                      <a:pPr algn="ctr">
                        <a:lnSpc>
                          <a:spcPct val="150000"/>
                        </a:lnSpc>
                      </a:pPr>
                      <a:r>
                        <a:rPr lang="en-US" sz="1050" kern="100">
                          <a:effectLst/>
                        </a:rPr>
                        <a:t>SE-Net + 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0.070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0.184</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422558388"/>
                  </a:ext>
                </a:extLst>
              </a:tr>
              <a:tr h="0">
                <a:tc>
                  <a:txBody>
                    <a:bodyPr/>
                    <a:lstStyle/>
                    <a:p>
                      <a:pPr algn="ctr">
                        <a:lnSpc>
                          <a:spcPct val="150000"/>
                        </a:lnSpc>
                      </a:pPr>
                      <a:r>
                        <a:rPr lang="en-US" sz="1050" kern="100">
                          <a:effectLst/>
                        </a:rPr>
                        <a:t>ECA-Net + CenterNet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0.107</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0.210</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338780192"/>
                  </a:ext>
                </a:extLst>
              </a:tr>
            </a:tbl>
          </a:graphicData>
        </a:graphic>
      </p:graphicFrame>
      <p:sp>
        <p:nvSpPr>
          <p:cNvPr id="17" name="文本框 16">
            <a:extLst>
              <a:ext uri="{FF2B5EF4-FFF2-40B4-BE49-F238E27FC236}">
                <a16:creationId xmlns:a16="http://schemas.microsoft.com/office/drawing/2014/main" xmlns="" id="{A69D1E9F-A4B0-4A0F-86D0-B641D90A858C}"/>
              </a:ext>
            </a:extLst>
          </p:cNvPr>
          <p:cNvSpPr txBox="1"/>
          <p:nvPr/>
        </p:nvSpPr>
        <p:spPr>
          <a:xfrm>
            <a:off x="750651" y="2754169"/>
            <a:ext cx="3773314" cy="362792"/>
          </a:xfrm>
          <a:prstGeom prst="rect">
            <a:avLst/>
          </a:prstGeom>
          <a:noFill/>
        </p:spPr>
        <p:txBody>
          <a:bodyPr wrap="square">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结合注意力机制的小尺度行人检测结果</a:t>
            </a:r>
            <a:endPar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3395248045"/>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84575" y="272139"/>
            <a:ext cx="2071771" cy="30893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行人检测结果分析</a:t>
            </a: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xmlns="" id="{6955F5FA-0750-4FC8-8FA1-23515F0E9FC2}"/>
              </a:ext>
            </a:extLst>
          </p:cNvPr>
          <p:cNvSpPr>
            <a:spLocks noChangeArrowheads="1"/>
          </p:cNvSpPr>
          <p:nvPr/>
        </p:nvSpPr>
        <p:spPr bwMode="auto">
          <a:xfrm>
            <a:off x="621031" y="1368027"/>
            <a:ext cx="67227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6" name="图片 1">
            <a:extLst>
              <a:ext uri="{FF2B5EF4-FFF2-40B4-BE49-F238E27FC236}">
                <a16:creationId xmlns:a16="http://schemas.microsoft.com/office/drawing/2014/main" xmlns="" id="{E363442D-0D59-4A15-B92C-10BE5AC9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19" y="1762918"/>
            <a:ext cx="4038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图片 1">
            <a:extLst>
              <a:ext uri="{FF2B5EF4-FFF2-40B4-BE49-F238E27FC236}">
                <a16:creationId xmlns:a16="http://schemas.microsoft.com/office/drawing/2014/main" xmlns="" id="{62AA6DE5-C668-46E6-8445-DEBE57EA1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586" y="1762831"/>
            <a:ext cx="40100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3">
            <a:extLst>
              <a:ext uri="{FF2B5EF4-FFF2-40B4-BE49-F238E27FC236}">
                <a16:creationId xmlns:a16="http://schemas.microsoft.com/office/drawing/2014/main" xmlns="" id="{1122170F-D43C-4581-81CD-9ED1646F8D18}"/>
              </a:ext>
            </a:extLst>
          </p:cNvPr>
          <p:cNvSpPr txBox="1"/>
          <p:nvPr/>
        </p:nvSpPr>
        <p:spPr>
          <a:xfrm>
            <a:off x="627590" y="934085"/>
            <a:ext cx="2864860"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ETH</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数据集上的行人检测结果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TextBox 13">
            <a:extLst>
              <a:ext uri="{FF2B5EF4-FFF2-40B4-BE49-F238E27FC236}">
                <a16:creationId xmlns:a16="http://schemas.microsoft.com/office/drawing/2014/main" xmlns="" id="{ECB59C11-6454-4676-944D-C711F3250823}"/>
              </a:ext>
            </a:extLst>
          </p:cNvPr>
          <p:cNvSpPr txBox="1"/>
          <p:nvPr/>
        </p:nvSpPr>
        <p:spPr>
          <a:xfrm>
            <a:off x="874406" y="3491335"/>
            <a:ext cx="3266116"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SE-Net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结果显示</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TextBox 13">
            <a:extLst>
              <a:ext uri="{FF2B5EF4-FFF2-40B4-BE49-F238E27FC236}">
                <a16:creationId xmlns:a16="http://schemas.microsoft.com/office/drawing/2014/main" xmlns="" id="{4613B4A0-F328-4F56-9E8C-E359EC52BB57}"/>
              </a:ext>
            </a:extLst>
          </p:cNvPr>
          <p:cNvSpPr txBox="1"/>
          <p:nvPr/>
        </p:nvSpPr>
        <p:spPr>
          <a:xfrm>
            <a:off x="5145493" y="3491335"/>
            <a:ext cx="3581117"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ECA-Net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结果显示</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1480708617"/>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flipV="1">
            <a:off x="4140522" y="1006226"/>
            <a:ext cx="5904656" cy="432048"/>
          </a:xfrm>
          <a:prstGeom prst="parallelogram">
            <a:avLst>
              <a:gd name="adj" fmla="val 79885"/>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TextBox 13"/>
          <p:cNvSpPr txBox="1"/>
          <p:nvPr/>
        </p:nvSpPr>
        <p:spPr>
          <a:xfrm>
            <a:off x="17834" y="1070745"/>
            <a:ext cx="1799794" cy="474104"/>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目录</a:t>
            </a:r>
            <a:endParaRPr lang="en-US" sz="2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8" name="直接连接符 7"/>
          <p:cNvCxnSpPr/>
          <p:nvPr/>
        </p:nvCxnSpPr>
        <p:spPr>
          <a:xfrm flipV="1">
            <a:off x="1385580" y="1174020"/>
            <a:ext cx="0" cy="26601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3"/>
          <p:cNvSpPr txBox="1"/>
          <p:nvPr/>
        </p:nvSpPr>
        <p:spPr>
          <a:xfrm>
            <a:off x="1313572" y="1079996"/>
            <a:ext cx="3114982" cy="517065"/>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2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CONTENTS</a:t>
            </a:r>
            <a:endParaRPr lang="en-US" sz="2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4428554" y="171229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研究背景与意义</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TextBox 13"/>
          <p:cNvSpPr txBox="1"/>
          <p:nvPr/>
        </p:nvSpPr>
        <p:spPr>
          <a:xfrm>
            <a:off x="4788594" y="235863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研究方法与过程</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4"/>
          <p:cNvSpPr txBox="1"/>
          <p:nvPr/>
        </p:nvSpPr>
        <p:spPr>
          <a:xfrm>
            <a:off x="5292650" y="3007417"/>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研究内容与成果</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TextBox 15"/>
          <p:cNvSpPr txBox="1"/>
          <p:nvPr/>
        </p:nvSpPr>
        <p:spPr>
          <a:xfrm>
            <a:off x="5650266" y="3639427"/>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总结与致谢</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TextBox 13"/>
          <p:cNvSpPr txBox="1"/>
          <p:nvPr/>
        </p:nvSpPr>
        <p:spPr>
          <a:xfrm>
            <a:off x="3060402" y="1712299"/>
            <a:ext cx="2304256" cy="30553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01</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TextBox 13"/>
          <p:cNvSpPr txBox="1"/>
          <p:nvPr/>
        </p:nvSpPr>
        <p:spPr>
          <a:xfrm>
            <a:off x="3520232" y="2358639"/>
            <a:ext cx="2304256" cy="30553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02</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TextBox 13"/>
          <p:cNvSpPr txBox="1"/>
          <p:nvPr/>
        </p:nvSpPr>
        <p:spPr>
          <a:xfrm>
            <a:off x="3924498" y="2987448"/>
            <a:ext cx="2304256" cy="30553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03</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TextBox 13"/>
          <p:cNvSpPr txBox="1"/>
          <p:nvPr/>
        </p:nvSpPr>
        <p:spPr>
          <a:xfrm>
            <a:off x="4428554" y="3654783"/>
            <a:ext cx="2304256" cy="30553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rPr>
              <a:t>04</a:t>
            </a:r>
            <a:endParaRPr lang="en-US" sz="1800" b="1" dirty="0">
              <a:solidFill>
                <a:srgbClr val="0170C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27" name="直接连接符 26"/>
          <p:cNvCxnSpPr/>
          <p:nvPr/>
        </p:nvCxnSpPr>
        <p:spPr>
          <a:xfrm>
            <a:off x="4500562" y="1728068"/>
            <a:ext cx="0"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60392" y="2358639"/>
            <a:ext cx="0"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364658" y="3023186"/>
            <a:ext cx="0"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40722" y="3654783"/>
            <a:ext cx="0" cy="2880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平行四边形 34"/>
          <p:cNvSpPr/>
          <p:nvPr/>
        </p:nvSpPr>
        <p:spPr>
          <a:xfrm flipV="1">
            <a:off x="-2772246" y="1800076"/>
            <a:ext cx="8424936" cy="2592288"/>
          </a:xfrm>
          <a:prstGeom prst="parallelogram">
            <a:avLst>
              <a:gd name="adj" fmla="val 74286"/>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630"/>
    </mc:Choice>
    <mc:Fallback xmlns="">
      <p:transition spd="slow" advTm="1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3500"/>
                            </p:stCondLst>
                            <p:childTnLst>
                              <p:par>
                                <p:cTn id="40" presetID="50" presetClass="entr" presetSubtype="0" decel="10000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strVal val="#ppt_w+.3"/>
                                          </p:val>
                                        </p:tav>
                                        <p:tav tm="100000">
                                          <p:val>
                                            <p:strVal val="#ppt_w"/>
                                          </p:val>
                                        </p:tav>
                                      </p:tavLst>
                                    </p:anim>
                                    <p:anim calcmode="lin" valueType="num">
                                      <p:cBhvr>
                                        <p:cTn id="43" dur="1000" fill="hold"/>
                                        <p:tgtEl>
                                          <p:spTgt spid="13"/>
                                        </p:tgtEl>
                                        <p:attrNameLst>
                                          <p:attrName>ppt_h</p:attrName>
                                        </p:attrNameLst>
                                      </p:cBhvr>
                                      <p:tavLst>
                                        <p:tav tm="0">
                                          <p:val>
                                            <p:strVal val="#ppt_h"/>
                                          </p:val>
                                        </p:tav>
                                        <p:tav tm="100000">
                                          <p:val>
                                            <p:strVal val="#ppt_h"/>
                                          </p:val>
                                        </p:tav>
                                      </p:tavLst>
                                    </p:anim>
                                    <p:animEffect transition="in" filter="fade">
                                      <p:cBhvr>
                                        <p:cTn id="44" dur="1000"/>
                                        <p:tgtEl>
                                          <p:spTgt spid="13"/>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5500"/>
                            </p:stCondLst>
                            <p:childTnLst>
                              <p:par>
                                <p:cTn id="56" presetID="50" presetClass="entr" presetSubtype="0" decel="10000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1000" fill="hold"/>
                                        <p:tgtEl>
                                          <p:spTgt spid="14"/>
                                        </p:tgtEl>
                                        <p:attrNameLst>
                                          <p:attrName>ppt_w</p:attrName>
                                        </p:attrNameLst>
                                      </p:cBhvr>
                                      <p:tavLst>
                                        <p:tav tm="0">
                                          <p:val>
                                            <p:strVal val="#ppt_w+.3"/>
                                          </p:val>
                                        </p:tav>
                                        <p:tav tm="100000">
                                          <p:val>
                                            <p:strVal val="#ppt_w"/>
                                          </p:val>
                                        </p:tav>
                                      </p:tavLst>
                                    </p:anim>
                                    <p:anim calcmode="lin" valueType="num">
                                      <p:cBhvr>
                                        <p:cTn id="59" dur="1000" fill="hold"/>
                                        <p:tgtEl>
                                          <p:spTgt spid="14"/>
                                        </p:tgtEl>
                                        <p:attrNameLst>
                                          <p:attrName>ppt_h</p:attrName>
                                        </p:attrNameLst>
                                      </p:cBhvr>
                                      <p:tavLst>
                                        <p:tav tm="0">
                                          <p:val>
                                            <p:strVal val="#ppt_h"/>
                                          </p:val>
                                        </p:tav>
                                        <p:tav tm="100000">
                                          <p:val>
                                            <p:strVal val="#ppt_h"/>
                                          </p:val>
                                        </p:tav>
                                      </p:tavLst>
                                    </p:anim>
                                    <p:animEffect transition="in" filter="fade">
                                      <p:cBhvr>
                                        <p:cTn id="60" dur="1000"/>
                                        <p:tgtEl>
                                          <p:spTgt spid="14"/>
                                        </p:tgtEl>
                                      </p:cBhvr>
                                    </p:animEffect>
                                  </p:childTnLst>
                                </p:cTn>
                              </p:par>
                            </p:childTnLst>
                          </p:cTn>
                        </p:par>
                        <p:par>
                          <p:cTn id="61" fill="hold">
                            <p:stCondLst>
                              <p:cond delay="6500"/>
                            </p:stCondLst>
                            <p:childTnLst>
                              <p:par>
                                <p:cTn id="62" presetID="53" presetClass="entr" presetSubtype="16"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7500"/>
                            </p:stCondLst>
                            <p:childTnLst>
                              <p:par>
                                <p:cTn id="72" presetID="50" presetClass="entr" presetSubtype="0" decel="10000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1000" fill="hold"/>
                                        <p:tgtEl>
                                          <p:spTgt spid="15"/>
                                        </p:tgtEl>
                                        <p:attrNameLst>
                                          <p:attrName>ppt_w</p:attrName>
                                        </p:attrNameLst>
                                      </p:cBhvr>
                                      <p:tavLst>
                                        <p:tav tm="0">
                                          <p:val>
                                            <p:strVal val="#ppt_w+.3"/>
                                          </p:val>
                                        </p:tav>
                                        <p:tav tm="100000">
                                          <p:val>
                                            <p:strVal val="#ppt_w"/>
                                          </p:val>
                                        </p:tav>
                                      </p:tavLst>
                                    </p:anim>
                                    <p:anim calcmode="lin" valueType="num">
                                      <p:cBhvr>
                                        <p:cTn id="75" dur="1000" fill="hold"/>
                                        <p:tgtEl>
                                          <p:spTgt spid="15"/>
                                        </p:tgtEl>
                                        <p:attrNameLst>
                                          <p:attrName>ppt_h</p:attrName>
                                        </p:attrNameLst>
                                      </p:cBhvr>
                                      <p:tavLst>
                                        <p:tav tm="0">
                                          <p:val>
                                            <p:strVal val="#ppt_h"/>
                                          </p:val>
                                        </p:tav>
                                        <p:tav tm="100000">
                                          <p:val>
                                            <p:strVal val="#ppt_h"/>
                                          </p:val>
                                        </p:tav>
                                      </p:tavLst>
                                    </p:anim>
                                    <p:animEffect transition="in" filter="fade">
                                      <p:cBhvr>
                                        <p:cTn id="76" dur="1000"/>
                                        <p:tgtEl>
                                          <p:spTgt spid="15"/>
                                        </p:tgtEl>
                                      </p:cBhvr>
                                    </p:animEffect>
                                  </p:childTnLst>
                                </p:cTn>
                              </p:par>
                            </p:childTnLst>
                          </p:cTn>
                        </p:par>
                        <p:par>
                          <p:cTn id="77" fill="hold">
                            <p:stCondLst>
                              <p:cond delay="8500"/>
                            </p:stCondLst>
                            <p:childTnLst>
                              <p:par>
                                <p:cTn id="78" presetID="53" presetClass="entr" presetSubtype="16"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500" fill="hold"/>
                                        <p:tgtEl>
                                          <p:spTgt spid="21"/>
                                        </p:tgtEl>
                                        <p:attrNameLst>
                                          <p:attrName>ppt_w</p:attrName>
                                        </p:attrNameLst>
                                      </p:cBhvr>
                                      <p:tavLst>
                                        <p:tav tm="0">
                                          <p:val>
                                            <p:fltVal val="0"/>
                                          </p:val>
                                        </p:tav>
                                        <p:tav tm="100000">
                                          <p:val>
                                            <p:strVal val="#ppt_w"/>
                                          </p:val>
                                        </p:tav>
                                      </p:tavLst>
                                    </p:anim>
                                    <p:anim calcmode="lin" valueType="num">
                                      <p:cBhvr>
                                        <p:cTn id="81" dur="500" fill="hold"/>
                                        <p:tgtEl>
                                          <p:spTgt spid="21"/>
                                        </p:tgtEl>
                                        <p:attrNameLst>
                                          <p:attrName>ppt_h</p:attrName>
                                        </p:attrNameLst>
                                      </p:cBhvr>
                                      <p:tavLst>
                                        <p:tav tm="0">
                                          <p:val>
                                            <p:fltVal val="0"/>
                                          </p:val>
                                        </p:tav>
                                        <p:tav tm="100000">
                                          <p:val>
                                            <p:strVal val="#ppt_h"/>
                                          </p:val>
                                        </p:tav>
                                      </p:tavLst>
                                    </p:anim>
                                    <p:animEffect transition="in" filter="fade">
                                      <p:cBhvr>
                                        <p:cTn id="82" dur="500"/>
                                        <p:tgtEl>
                                          <p:spTgt spid="21"/>
                                        </p:tgtEl>
                                      </p:cBhvr>
                                    </p:animEffect>
                                  </p:childTnLst>
                                </p:cTn>
                              </p:par>
                            </p:childTnLst>
                          </p:cTn>
                        </p:par>
                        <p:par>
                          <p:cTn id="83" fill="hold">
                            <p:stCondLst>
                              <p:cond delay="9000"/>
                            </p:stCondLst>
                            <p:childTnLst>
                              <p:par>
                                <p:cTn id="84" presetID="10" presetClass="entr" presetSubtype="0" fill="hold"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par>
                          <p:cTn id="87" fill="hold">
                            <p:stCondLst>
                              <p:cond delay="9500"/>
                            </p:stCondLst>
                            <p:childTnLst>
                              <p:par>
                                <p:cTn id="88" presetID="50" presetClass="entr" presetSubtype="0" decel="100000"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p:cTn id="90" dur="1000" fill="hold"/>
                                        <p:tgtEl>
                                          <p:spTgt spid="16"/>
                                        </p:tgtEl>
                                        <p:attrNameLst>
                                          <p:attrName>ppt_w</p:attrName>
                                        </p:attrNameLst>
                                      </p:cBhvr>
                                      <p:tavLst>
                                        <p:tav tm="0">
                                          <p:val>
                                            <p:strVal val="#ppt_w+.3"/>
                                          </p:val>
                                        </p:tav>
                                        <p:tav tm="100000">
                                          <p:val>
                                            <p:strVal val="#ppt_w"/>
                                          </p:val>
                                        </p:tav>
                                      </p:tavLst>
                                    </p:anim>
                                    <p:anim calcmode="lin" valueType="num">
                                      <p:cBhvr>
                                        <p:cTn id="91" dur="1000" fill="hold"/>
                                        <p:tgtEl>
                                          <p:spTgt spid="16"/>
                                        </p:tgtEl>
                                        <p:attrNameLst>
                                          <p:attrName>ppt_h</p:attrName>
                                        </p:attrNameLst>
                                      </p:cBhvr>
                                      <p:tavLst>
                                        <p:tav tm="0">
                                          <p:val>
                                            <p:strVal val="#ppt_h"/>
                                          </p:val>
                                        </p:tav>
                                        <p:tav tm="100000">
                                          <p:val>
                                            <p:strVal val="#ppt_h"/>
                                          </p:val>
                                        </p:tav>
                                      </p:tavLst>
                                    </p:anim>
                                    <p:animEffect transition="in" filter="fade">
                                      <p:cBhvr>
                                        <p:cTn id="9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2" grpId="0"/>
      <p:bldP spid="13" grpId="0"/>
      <p:bldP spid="14" grpId="0"/>
      <p:bldP spid="15" grpId="0"/>
      <p:bldP spid="16" grpId="0"/>
      <p:bldP spid="18" grpId="0"/>
      <p:bldP spid="19" grpId="0"/>
      <p:bldP spid="20" grpId="0"/>
      <p:bldP spid="21" grpId="0"/>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小尺度行人检测结果对比分析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xmlns="" id="{6B25978E-4DE7-4C7F-9F68-56A92BB75A43}"/>
              </a:ext>
            </a:extLst>
          </p:cNvPr>
          <p:cNvGraphicFramePr>
            <a:graphicFrameLocks noGrp="1"/>
          </p:cNvGraphicFramePr>
          <p:nvPr>
            <p:extLst>
              <p:ext uri="{D42A27DB-BD31-4B8C-83A1-F6EECF244321}">
                <p14:modId xmlns:p14="http://schemas.microsoft.com/office/powerpoint/2010/main" val="2827598277"/>
              </p:ext>
            </p:extLst>
          </p:nvPr>
        </p:nvGraphicFramePr>
        <p:xfrm>
          <a:off x="511224" y="1887040"/>
          <a:ext cx="4997449" cy="1920240"/>
        </p:xfrm>
        <a:graphic>
          <a:graphicData uri="http://schemas.openxmlformats.org/drawingml/2006/table">
            <a:tbl>
              <a:tblPr>
                <a:tableStyleId>{5C22544A-7EE6-4342-B048-85BDC9FD1C3A}</a:tableStyleId>
              </a:tblPr>
              <a:tblGrid>
                <a:gridCol w="1187622">
                  <a:extLst>
                    <a:ext uri="{9D8B030D-6E8A-4147-A177-3AD203B41FA5}">
                      <a16:colId xmlns:a16="http://schemas.microsoft.com/office/drawing/2014/main" xmlns="" val="3518365594"/>
                    </a:ext>
                  </a:extLst>
                </a:gridCol>
                <a:gridCol w="1390340">
                  <a:extLst>
                    <a:ext uri="{9D8B030D-6E8A-4147-A177-3AD203B41FA5}">
                      <a16:colId xmlns:a16="http://schemas.microsoft.com/office/drawing/2014/main" xmlns="" val="506568403"/>
                    </a:ext>
                  </a:extLst>
                </a:gridCol>
                <a:gridCol w="750148">
                  <a:extLst>
                    <a:ext uri="{9D8B030D-6E8A-4147-A177-3AD203B41FA5}">
                      <a16:colId xmlns:a16="http://schemas.microsoft.com/office/drawing/2014/main" xmlns="" val="1309378421"/>
                    </a:ext>
                  </a:extLst>
                </a:gridCol>
                <a:gridCol w="545563">
                  <a:extLst>
                    <a:ext uri="{9D8B030D-6E8A-4147-A177-3AD203B41FA5}">
                      <a16:colId xmlns:a16="http://schemas.microsoft.com/office/drawing/2014/main" xmlns="" val="1113051893"/>
                    </a:ext>
                  </a:extLst>
                </a:gridCol>
                <a:gridCol w="507681">
                  <a:extLst>
                    <a:ext uri="{9D8B030D-6E8A-4147-A177-3AD203B41FA5}">
                      <a16:colId xmlns:a16="http://schemas.microsoft.com/office/drawing/2014/main" xmlns="" val="3027760409"/>
                    </a:ext>
                  </a:extLst>
                </a:gridCol>
                <a:gridCol w="616095">
                  <a:extLst>
                    <a:ext uri="{9D8B030D-6E8A-4147-A177-3AD203B41FA5}">
                      <a16:colId xmlns:a16="http://schemas.microsoft.com/office/drawing/2014/main" xmlns="" val="2450925490"/>
                    </a:ext>
                  </a:extLst>
                </a:gridCol>
              </a:tblGrid>
              <a:tr h="437595">
                <a:tc>
                  <a:txBody>
                    <a:bodyPr/>
                    <a:lstStyle/>
                    <a:p>
                      <a:pPr algn="ctr">
                        <a:lnSpc>
                          <a:spcPct val="150000"/>
                        </a:lnSpc>
                      </a:pPr>
                      <a:r>
                        <a:rPr lang="en-US" sz="1050" kern="100">
                          <a:effectLst/>
                        </a:rPr>
                        <a:t>Backbone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Change</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Reasonable(MR</a:t>
                      </a:r>
                      <a:r>
                        <a:rPr lang="en-US" sz="1050" kern="100" baseline="30000" dirty="0">
                          <a:effectLst/>
                        </a:rPr>
                        <a:t>-2</a:t>
                      </a: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AP</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ARsmall</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514068742"/>
                  </a:ext>
                </a:extLst>
              </a:tr>
              <a:tr h="206445">
                <a:tc>
                  <a:txBody>
                    <a:bodyPr/>
                    <a:lstStyle/>
                    <a:p>
                      <a:pPr algn="ctr">
                        <a:lnSpc>
                          <a:spcPct val="150000"/>
                        </a:lnSpc>
                      </a:pPr>
                      <a:r>
                        <a:rPr lang="en-US" sz="1050" kern="100">
                          <a:effectLst/>
                        </a:rPr>
                        <a:t>Hourglass-104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9.27%</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33.4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612993084"/>
                  </a:ext>
                </a:extLst>
              </a:tr>
              <a:tr h="206445">
                <a:tc rowSpan="5">
                  <a:txBody>
                    <a:bodyPr/>
                    <a:lstStyle/>
                    <a:p>
                      <a:pPr algn="ctr">
                        <a:lnSpc>
                          <a:spcPct val="150000"/>
                        </a:lnSpc>
                      </a:pPr>
                      <a:r>
                        <a:rPr lang="en-US" sz="1050" kern="100">
                          <a:effectLst/>
                        </a:rPr>
                        <a:t>DLA-34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7.26%</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38.8</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24.6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19.1</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092312271"/>
                  </a:ext>
                </a:extLst>
              </a:tr>
              <a:tr h="206445">
                <a:tc vMerge="1">
                  <a:txBody>
                    <a:bodyPr/>
                    <a:lstStyle/>
                    <a:p>
                      <a:endParaRPr lang="zh-CN" altLang="en-US"/>
                    </a:p>
                  </a:txBody>
                  <a:tcPr/>
                </a:tc>
                <a:tc>
                  <a:txBody>
                    <a:bodyPr/>
                    <a:lstStyle/>
                    <a:p>
                      <a:pPr algn="ctr">
                        <a:lnSpc>
                          <a:spcPct val="150000"/>
                        </a:lnSpc>
                      </a:pPr>
                      <a:r>
                        <a:rPr lang="en-US" sz="1050" kern="100">
                          <a:effectLst/>
                        </a:rPr>
                        <a:t>CenterNet + relu6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5.30%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39.5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25.3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21.0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839362424"/>
                  </a:ext>
                </a:extLst>
              </a:tr>
              <a:tr h="206445">
                <a:tc vMerge="1">
                  <a:txBody>
                    <a:bodyPr/>
                    <a:lstStyle/>
                    <a:p>
                      <a:endParaRPr lang="zh-CN" altLang="en-US"/>
                    </a:p>
                  </a:txBody>
                  <a:tcPr/>
                </a:tc>
                <a:tc>
                  <a:txBody>
                    <a:bodyPr/>
                    <a:lstStyle/>
                    <a:p>
                      <a:pPr algn="ctr">
                        <a:lnSpc>
                          <a:spcPct val="150000"/>
                        </a:lnSpc>
                      </a:pPr>
                      <a:r>
                        <a:rPr lang="en-US" sz="1050" kern="100">
                          <a:effectLst/>
                        </a:rPr>
                        <a:t>CenterNet + h-switch</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6.39%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dirty="0">
                          <a:effectLst/>
                        </a:rPr>
                        <a:t>39.0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25.9</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23.0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980997713"/>
                  </a:ext>
                </a:extLst>
              </a:tr>
              <a:tr h="206445">
                <a:tc vMerge="1">
                  <a:txBody>
                    <a:bodyPr/>
                    <a:lstStyle/>
                    <a:p>
                      <a:endParaRPr lang="zh-CN" altLang="en-US"/>
                    </a:p>
                  </a:txBody>
                  <a:tcPr/>
                </a:tc>
                <a:tc>
                  <a:txBody>
                    <a:bodyPr/>
                    <a:lstStyle/>
                    <a:p>
                      <a:pPr algn="ctr">
                        <a:lnSpc>
                          <a:spcPct val="150000"/>
                        </a:lnSpc>
                      </a:pPr>
                      <a:r>
                        <a:rPr lang="en-US" sz="1050" kern="100">
                          <a:effectLst/>
                        </a:rPr>
                        <a:t>CenterNet + TRB</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6.14%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41.2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26.0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21.2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709428751"/>
                  </a:ext>
                </a:extLst>
              </a:tr>
              <a:tr h="206445">
                <a:tc vMerge="1">
                  <a:txBody>
                    <a:bodyPr/>
                    <a:lstStyle/>
                    <a:p>
                      <a:endParaRPr lang="zh-CN" altLang="en-US"/>
                    </a:p>
                  </a:txBody>
                  <a:tcPr/>
                </a:tc>
                <a:tc>
                  <a:txBody>
                    <a:bodyPr/>
                    <a:lstStyle/>
                    <a:p>
                      <a:pPr algn="ctr">
                        <a:lnSpc>
                          <a:spcPct val="150000"/>
                        </a:lnSpc>
                      </a:pPr>
                      <a:r>
                        <a:rPr lang="en-US" sz="1050" b="1" kern="100" dirty="0">
                          <a:effectLst/>
                        </a:rPr>
                        <a:t>TRBBC-Net</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b="1" kern="100" dirty="0">
                          <a:effectLst/>
                        </a:rPr>
                        <a:t>4.19%</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42.4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27.5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23.6</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393876115"/>
                  </a:ext>
                </a:extLst>
              </a:tr>
            </a:tbl>
          </a:graphicData>
        </a:graphic>
      </p:graphicFrame>
      <p:sp>
        <p:nvSpPr>
          <p:cNvPr id="14" name="TextBox 13">
            <a:extLst>
              <a:ext uri="{FF2B5EF4-FFF2-40B4-BE49-F238E27FC236}">
                <a16:creationId xmlns:a16="http://schemas.microsoft.com/office/drawing/2014/main" xmlns="" id="{F9460171-AF66-4CD2-8CE9-10810AA137EB}"/>
              </a:ext>
            </a:extLst>
          </p:cNvPr>
          <p:cNvSpPr txBox="1"/>
          <p:nvPr/>
        </p:nvSpPr>
        <p:spPr>
          <a:xfrm>
            <a:off x="511224" y="934634"/>
            <a:ext cx="3125242"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TRBBC-Net</a:t>
            </a: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的行人检测结果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3073" name="图片 35">
            <a:extLst>
              <a:ext uri="{FF2B5EF4-FFF2-40B4-BE49-F238E27FC236}">
                <a16:creationId xmlns:a16="http://schemas.microsoft.com/office/drawing/2014/main" xmlns="" id="{9A88372A-DE1D-40D5-8F79-D490C2ABF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833" y="1728068"/>
            <a:ext cx="256222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a:extLst>
              <a:ext uri="{FF2B5EF4-FFF2-40B4-BE49-F238E27FC236}">
                <a16:creationId xmlns:a16="http://schemas.microsoft.com/office/drawing/2014/main" xmlns="" id="{58C0EAAE-4E98-4BB8-9072-CC2F98B084C6}"/>
              </a:ext>
            </a:extLst>
          </p:cNvPr>
          <p:cNvSpPr txBox="1"/>
          <p:nvPr/>
        </p:nvSpPr>
        <p:spPr>
          <a:xfrm>
            <a:off x="5904926" y="954575"/>
            <a:ext cx="2988123" cy="29546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数据集中所有行人对比检测结果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4103457599"/>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小尺度行人检测结果对比分析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58C0EAAE-4E98-4BB8-9072-CC2F98B084C6}"/>
              </a:ext>
            </a:extLst>
          </p:cNvPr>
          <p:cNvSpPr txBox="1"/>
          <p:nvPr/>
        </p:nvSpPr>
        <p:spPr>
          <a:xfrm>
            <a:off x="936863" y="972250"/>
            <a:ext cx="238895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小尺度行人对比检测结果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4099" name="图片 34">
            <a:extLst>
              <a:ext uri="{FF2B5EF4-FFF2-40B4-BE49-F238E27FC236}">
                <a16:creationId xmlns:a16="http://schemas.microsoft.com/office/drawing/2014/main" xmlns="" id="{1FAB9BA9-49B1-4458-8C8E-36928A3AE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62" y="1515268"/>
            <a:ext cx="2831720" cy="2157014"/>
          </a:xfrm>
          <a:prstGeom prst="rect">
            <a:avLst/>
          </a:prstGeom>
          <a:noFill/>
          <a:extLst>
            <a:ext uri="{909E8E84-426E-40DD-AFC4-6F175D3DCCD1}">
              <a14:hiddenFill xmlns:a14="http://schemas.microsoft.com/office/drawing/2010/main">
                <a:solidFill>
                  <a:srgbClr val="FFFFFF"/>
                </a:solidFill>
              </a14:hiddenFill>
            </a:ext>
          </a:extLst>
        </p:spPr>
      </p:pic>
      <p:pic>
        <p:nvPicPr>
          <p:cNvPr id="4101" name="图片 36">
            <a:extLst>
              <a:ext uri="{FF2B5EF4-FFF2-40B4-BE49-F238E27FC236}">
                <a16:creationId xmlns:a16="http://schemas.microsoft.com/office/drawing/2014/main" xmlns="" id="{384ADAC7-D511-4F9A-85D0-1EB99B3F6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578" y="1526478"/>
            <a:ext cx="2857500" cy="21526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3">
            <a:extLst>
              <a:ext uri="{FF2B5EF4-FFF2-40B4-BE49-F238E27FC236}">
                <a16:creationId xmlns:a16="http://schemas.microsoft.com/office/drawing/2014/main" xmlns="" id="{F236AD23-5BF2-41EC-A9B5-F3213C12486C}"/>
              </a:ext>
            </a:extLst>
          </p:cNvPr>
          <p:cNvSpPr txBox="1"/>
          <p:nvPr/>
        </p:nvSpPr>
        <p:spPr>
          <a:xfrm>
            <a:off x="4716586" y="972250"/>
            <a:ext cx="223224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遮挡行人对比检测结果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extLst>
      <p:ext uri="{BB962C8B-B14F-4D97-AF65-F5344CB8AC3E}">
        <p14:creationId xmlns:p14="http://schemas.microsoft.com/office/powerpoint/2010/main" val="486727793"/>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小尺度行人检测结果对比分析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58C0EAAE-4E98-4BB8-9072-CC2F98B084C6}"/>
              </a:ext>
            </a:extLst>
          </p:cNvPr>
          <p:cNvSpPr txBox="1"/>
          <p:nvPr/>
        </p:nvSpPr>
        <p:spPr>
          <a:xfrm>
            <a:off x="540198" y="656859"/>
            <a:ext cx="238895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小尺度行人对比检测结果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aphicFrame>
        <p:nvGraphicFramePr>
          <p:cNvPr id="4" name="表格 3">
            <a:extLst>
              <a:ext uri="{FF2B5EF4-FFF2-40B4-BE49-F238E27FC236}">
                <a16:creationId xmlns:a16="http://schemas.microsoft.com/office/drawing/2014/main" xmlns="" id="{1DE6DA92-3E2D-4138-A6E0-5F67593C55B7}"/>
              </a:ext>
            </a:extLst>
          </p:cNvPr>
          <p:cNvGraphicFramePr>
            <a:graphicFrameLocks noGrp="1"/>
          </p:cNvGraphicFramePr>
          <p:nvPr>
            <p:extLst>
              <p:ext uri="{D42A27DB-BD31-4B8C-83A1-F6EECF244321}">
                <p14:modId xmlns:p14="http://schemas.microsoft.com/office/powerpoint/2010/main" val="1771033377"/>
              </p:ext>
            </p:extLst>
          </p:nvPr>
        </p:nvGraphicFramePr>
        <p:xfrm>
          <a:off x="1620242" y="1292375"/>
          <a:ext cx="4953000" cy="2160270"/>
        </p:xfrm>
        <a:graphic>
          <a:graphicData uri="http://schemas.openxmlformats.org/drawingml/2006/table">
            <a:tbl>
              <a:tblPr>
                <a:tableStyleId>{5C22544A-7EE6-4342-B048-85BDC9FD1C3A}</a:tableStyleId>
              </a:tblPr>
              <a:tblGrid>
                <a:gridCol w="1282379">
                  <a:extLst>
                    <a:ext uri="{9D8B030D-6E8A-4147-A177-3AD203B41FA5}">
                      <a16:colId xmlns:a16="http://schemas.microsoft.com/office/drawing/2014/main" xmlns="" val="2374090140"/>
                    </a:ext>
                  </a:extLst>
                </a:gridCol>
                <a:gridCol w="933716">
                  <a:extLst>
                    <a:ext uri="{9D8B030D-6E8A-4147-A177-3AD203B41FA5}">
                      <a16:colId xmlns:a16="http://schemas.microsoft.com/office/drawing/2014/main" xmlns="" val="278184489"/>
                    </a:ext>
                  </a:extLst>
                </a:gridCol>
                <a:gridCol w="613122">
                  <a:extLst>
                    <a:ext uri="{9D8B030D-6E8A-4147-A177-3AD203B41FA5}">
                      <a16:colId xmlns:a16="http://schemas.microsoft.com/office/drawing/2014/main" xmlns="" val="1211881186"/>
                    </a:ext>
                  </a:extLst>
                </a:gridCol>
                <a:gridCol w="618735">
                  <a:extLst>
                    <a:ext uri="{9D8B030D-6E8A-4147-A177-3AD203B41FA5}">
                      <a16:colId xmlns:a16="http://schemas.microsoft.com/office/drawing/2014/main" xmlns="" val="1811648166"/>
                    </a:ext>
                  </a:extLst>
                </a:gridCol>
                <a:gridCol w="618735">
                  <a:extLst>
                    <a:ext uri="{9D8B030D-6E8A-4147-A177-3AD203B41FA5}">
                      <a16:colId xmlns:a16="http://schemas.microsoft.com/office/drawing/2014/main" xmlns="" val="4289816981"/>
                    </a:ext>
                  </a:extLst>
                </a:gridCol>
                <a:gridCol w="530790">
                  <a:extLst>
                    <a:ext uri="{9D8B030D-6E8A-4147-A177-3AD203B41FA5}">
                      <a16:colId xmlns:a16="http://schemas.microsoft.com/office/drawing/2014/main" xmlns="" val="3487816076"/>
                    </a:ext>
                  </a:extLst>
                </a:gridCol>
                <a:gridCol w="355523">
                  <a:extLst>
                    <a:ext uri="{9D8B030D-6E8A-4147-A177-3AD203B41FA5}">
                      <a16:colId xmlns:a16="http://schemas.microsoft.com/office/drawing/2014/main" xmlns="" val="4211790290"/>
                    </a:ext>
                  </a:extLst>
                </a:gridCol>
              </a:tblGrid>
              <a:tr h="198120">
                <a:tc rowSpan="2">
                  <a:txBody>
                    <a:bodyPr/>
                    <a:lstStyle/>
                    <a:p>
                      <a:pPr algn="just">
                        <a:lnSpc>
                          <a:spcPct val="150000"/>
                        </a:lnSpc>
                      </a:pPr>
                      <a:r>
                        <a:rPr lang="en-US" sz="1050" kern="100">
                          <a:effectLst/>
                        </a:rPr>
                        <a:t>Method</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50000"/>
                        </a:lnSpc>
                      </a:pPr>
                      <a:r>
                        <a:rPr lang="en-US" sz="1050" kern="100" dirty="0">
                          <a:effectLst/>
                        </a:rPr>
                        <a:t>Occ</a:t>
                      </a:r>
                      <a:r>
                        <a:rPr lang="zh-CN" sz="1050" kern="100" dirty="0">
                          <a:effectLst/>
                        </a:rPr>
                        <a:t>∈</a:t>
                      </a:r>
                      <a:r>
                        <a:rPr lang="en-US" sz="1050" kern="100" dirty="0">
                          <a:effectLst/>
                        </a:rPr>
                        <a:t>[.2 .65]</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lnSpc>
                          <a:spcPct val="150000"/>
                        </a:lnSpc>
                      </a:pPr>
                      <a:r>
                        <a:rPr lang="en-US" sz="1050" kern="100">
                          <a:effectLst/>
                        </a:rPr>
                        <a:t>Test pedestrians height range MR</a:t>
                      </a:r>
                      <a:r>
                        <a:rPr lang="en-US" sz="1050" kern="100" baseline="30000">
                          <a:effectLst/>
                        </a:rPr>
                        <a:t>-2</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lnSpc>
                          <a:spcPct val="150000"/>
                        </a:lnSpc>
                      </a:pPr>
                      <a:r>
                        <a:rPr lang="en-US" sz="1050" kern="100">
                          <a:effectLst/>
                        </a:rPr>
                        <a:t>IoU</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3269548594"/>
                  </a:ext>
                </a:extLst>
              </a:tr>
              <a:tr h="0">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en-US" sz="1050" kern="100">
                          <a:effectLst/>
                        </a:rPr>
                        <a:t>[10 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[20 30]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[30 40]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[40 50]</a:t>
                      </a:r>
                      <a:endParaRPr lang="zh-CN" sz="1050" kern="100">
                        <a:effectLst/>
                        <a:latin typeface="Times New Roman" panose="02020603050405020304" pitchFamily="18" charset="0"/>
                        <a:ea typeface="宋体" panose="02010600030101010101" pitchFamily="2" charset="-122"/>
                      </a:endParaRPr>
                    </a:p>
                  </a:txBody>
                  <a:tcPr marL="68580" marR="68580" marT="0" marB="0"/>
                </a:tc>
                <a:tc vMerge="1">
                  <a:txBody>
                    <a:bodyPr/>
                    <a:lstStyle/>
                    <a:p>
                      <a:endParaRPr lang="zh-CN" altLang="en-US"/>
                    </a:p>
                  </a:txBody>
                  <a:tcPr/>
                </a:tc>
                <a:extLst>
                  <a:ext uri="{0D108BD9-81ED-4DB2-BD59-A6C34878D82A}">
                    <a16:rowId xmlns:a16="http://schemas.microsoft.com/office/drawing/2014/main" xmlns="" val="1980993958"/>
                  </a:ext>
                </a:extLst>
              </a:tr>
              <a:tr h="0">
                <a:tc>
                  <a:txBody>
                    <a:bodyPr/>
                    <a:lstStyle/>
                    <a:p>
                      <a:pPr algn="just">
                        <a:lnSpc>
                          <a:spcPct val="150000"/>
                        </a:lnSpc>
                      </a:pPr>
                      <a:r>
                        <a:rPr lang="en-US" sz="1050" kern="100">
                          <a:effectLst/>
                        </a:rPr>
                        <a:t>CSP</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22.02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32343691"/>
                  </a:ext>
                </a:extLst>
              </a:tr>
              <a:tr h="0">
                <a:tc>
                  <a:txBody>
                    <a:bodyPr/>
                    <a:lstStyle/>
                    <a:p>
                      <a:pPr algn="just">
                        <a:lnSpc>
                          <a:spcPct val="150000"/>
                        </a:lnSpc>
                      </a:pPr>
                      <a:r>
                        <a:rPr lang="en-US" sz="1050" kern="100">
                          <a:effectLst/>
                        </a:rPr>
                        <a:t>SDS-RCNN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20.02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053960011"/>
                  </a:ext>
                </a:extLst>
              </a:tr>
              <a:tr h="0">
                <a:tc>
                  <a:txBody>
                    <a:bodyPr/>
                    <a:lstStyle/>
                    <a:p>
                      <a:pPr algn="just">
                        <a:lnSpc>
                          <a:spcPct val="150000"/>
                        </a:lnSpc>
                      </a:pPr>
                      <a:r>
                        <a:rPr lang="en-US" sz="1050" kern="100">
                          <a:effectLst/>
                        </a:rPr>
                        <a:t>AdaptFaster RCNN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15.91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224766284"/>
                  </a:ext>
                </a:extLst>
              </a:tr>
              <a:tr h="0">
                <a:tc>
                  <a:txBody>
                    <a:bodyPr/>
                    <a:lstStyle/>
                    <a:p>
                      <a:pPr algn="just">
                        <a:lnSpc>
                          <a:spcPct val="150000"/>
                        </a:lnSpc>
                      </a:pPr>
                      <a:r>
                        <a:rPr lang="en-US" sz="1050" kern="100">
                          <a:effectLst/>
                        </a:rPr>
                        <a:t>CenterNet+ relu6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82.60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55.89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39.41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16.70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7616938"/>
                  </a:ext>
                </a:extLst>
              </a:tr>
              <a:tr h="0">
                <a:tc>
                  <a:txBody>
                    <a:bodyPr/>
                    <a:lstStyle/>
                    <a:p>
                      <a:pPr algn="just">
                        <a:lnSpc>
                          <a:spcPct val="150000"/>
                        </a:lnSpc>
                      </a:pPr>
                      <a:r>
                        <a:rPr lang="en-US" sz="1050" kern="100">
                          <a:effectLst/>
                        </a:rPr>
                        <a:t>CenterNet+ h-switch</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91.76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57.64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47.13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18.49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935619523"/>
                  </a:ext>
                </a:extLst>
              </a:tr>
              <a:tr h="55245">
                <a:tc>
                  <a:txBody>
                    <a:bodyPr/>
                    <a:lstStyle/>
                    <a:p>
                      <a:pPr algn="just">
                        <a:lnSpc>
                          <a:spcPct val="150000"/>
                        </a:lnSpc>
                      </a:pPr>
                      <a:r>
                        <a:rPr lang="en-US" sz="1050" kern="100">
                          <a:effectLst/>
                        </a:rPr>
                        <a:t>CenterNet+ TRB</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91.20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56.33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39.42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18.02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204083900"/>
                  </a:ext>
                </a:extLst>
              </a:tr>
              <a:tr h="0">
                <a:tc>
                  <a:txBody>
                    <a:bodyPr/>
                    <a:lstStyle/>
                    <a:p>
                      <a:pPr algn="just">
                        <a:lnSpc>
                          <a:spcPct val="150000"/>
                        </a:lnSpc>
                      </a:pPr>
                      <a:r>
                        <a:rPr lang="en-US" sz="1050" kern="100" dirty="0">
                          <a:effectLst/>
                        </a:rPr>
                        <a:t>TRBBC-Net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80.98</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54.47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38.71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15.71</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273360451"/>
                  </a:ext>
                </a:extLst>
              </a:tr>
            </a:tbl>
          </a:graphicData>
        </a:graphic>
      </p:graphicFrame>
    </p:spTree>
    <p:extLst>
      <p:ext uri="{BB962C8B-B14F-4D97-AF65-F5344CB8AC3E}">
        <p14:creationId xmlns:p14="http://schemas.microsoft.com/office/powerpoint/2010/main" val="1530748972"/>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小尺度行人检测结果对比分析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58C0EAAE-4E98-4BB8-9072-CC2F98B084C6}"/>
              </a:ext>
            </a:extLst>
          </p:cNvPr>
          <p:cNvSpPr txBox="1"/>
          <p:nvPr/>
        </p:nvSpPr>
        <p:spPr>
          <a:xfrm>
            <a:off x="540198" y="656859"/>
            <a:ext cx="238895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小尺度行人对比检测结果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aphicFrame>
        <p:nvGraphicFramePr>
          <p:cNvPr id="5" name="表格 4">
            <a:extLst>
              <a:ext uri="{FF2B5EF4-FFF2-40B4-BE49-F238E27FC236}">
                <a16:creationId xmlns:a16="http://schemas.microsoft.com/office/drawing/2014/main" xmlns="" id="{EB0A6F04-EAC0-4B91-B88B-A1A525D547AD}"/>
              </a:ext>
            </a:extLst>
          </p:cNvPr>
          <p:cNvGraphicFramePr>
            <a:graphicFrameLocks noGrp="1"/>
          </p:cNvGraphicFramePr>
          <p:nvPr>
            <p:extLst>
              <p:ext uri="{D42A27DB-BD31-4B8C-83A1-F6EECF244321}">
                <p14:modId xmlns:p14="http://schemas.microsoft.com/office/powerpoint/2010/main" val="908342596"/>
              </p:ext>
            </p:extLst>
          </p:nvPr>
        </p:nvGraphicFramePr>
        <p:xfrm>
          <a:off x="1332210" y="1367745"/>
          <a:ext cx="4964593" cy="2160270"/>
        </p:xfrm>
        <a:graphic>
          <a:graphicData uri="http://schemas.openxmlformats.org/drawingml/2006/table">
            <a:tbl>
              <a:tblPr>
                <a:tableStyleId>{5C22544A-7EE6-4342-B048-85BDC9FD1C3A}</a:tableStyleId>
              </a:tblPr>
              <a:tblGrid>
                <a:gridCol w="1299177">
                  <a:extLst>
                    <a:ext uri="{9D8B030D-6E8A-4147-A177-3AD203B41FA5}">
                      <a16:colId xmlns:a16="http://schemas.microsoft.com/office/drawing/2014/main" xmlns="" val="462970896"/>
                    </a:ext>
                  </a:extLst>
                </a:gridCol>
                <a:gridCol w="919311">
                  <a:extLst>
                    <a:ext uri="{9D8B030D-6E8A-4147-A177-3AD203B41FA5}">
                      <a16:colId xmlns:a16="http://schemas.microsoft.com/office/drawing/2014/main" xmlns="" val="22014767"/>
                    </a:ext>
                  </a:extLst>
                </a:gridCol>
                <a:gridCol w="1195099">
                  <a:extLst>
                    <a:ext uri="{9D8B030D-6E8A-4147-A177-3AD203B41FA5}">
                      <a16:colId xmlns:a16="http://schemas.microsoft.com/office/drawing/2014/main" xmlns="" val="1860008164"/>
                    </a:ext>
                  </a:extLst>
                </a:gridCol>
                <a:gridCol w="1195099">
                  <a:extLst>
                    <a:ext uri="{9D8B030D-6E8A-4147-A177-3AD203B41FA5}">
                      <a16:colId xmlns:a16="http://schemas.microsoft.com/office/drawing/2014/main" xmlns="" val="871958874"/>
                    </a:ext>
                  </a:extLst>
                </a:gridCol>
                <a:gridCol w="355907">
                  <a:extLst>
                    <a:ext uri="{9D8B030D-6E8A-4147-A177-3AD203B41FA5}">
                      <a16:colId xmlns:a16="http://schemas.microsoft.com/office/drawing/2014/main" xmlns="" val="837642643"/>
                    </a:ext>
                  </a:extLst>
                </a:gridCol>
              </a:tblGrid>
              <a:tr h="213473">
                <a:tc rowSpan="2">
                  <a:txBody>
                    <a:bodyPr/>
                    <a:lstStyle/>
                    <a:p>
                      <a:pPr algn="ctr">
                        <a:lnSpc>
                          <a:spcPct val="150000"/>
                        </a:lnSpc>
                      </a:pPr>
                      <a:r>
                        <a:rPr lang="en-US" sz="1050" kern="100">
                          <a:effectLst/>
                        </a:rPr>
                        <a:t>Method</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50000"/>
                        </a:lnSpc>
                      </a:pPr>
                      <a:r>
                        <a:rPr lang="en-US" sz="1050" kern="100">
                          <a:effectLst/>
                        </a:rPr>
                        <a:t>Occ</a:t>
                      </a:r>
                      <a:r>
                        <a:rPr lang="zh-CN" sz="1050" kern="100">
                          <a:effectLst/>
                        </a:rPr>
                        <a:t>∈</a:t>
                      </a:r>
                      <a:r>
                        <a:rPr lang="en-US" sz="1050" kern="100">
                          <a:effectLst/>
                        </a:rPr>
                        <a:t>[.2 .65]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50000"/>
                        </a:lnSpc>
                      </a:pPr>
                      <a:r>
                        <a:rPr lang="en-US" sz="1050" kern="100" dirty="0">
                          <a:effectLst/>
                        </a:rPr>
                        <a:t>Test pedestrians height range MR</a:t>
                      </a:r>
                      <a:r>
                        <a:rPr lang="en-US" sz="1050" kern="100" baseline="30000" dirty="0">
                          <a:effectLst/>
                        </a:rPr>
                        <a:t>-2</a:t>
                      </a: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rowSpan="2">
                  <a:txBody>
                    <a:bodyPr/>
                    <a:lstStyle/>
                    <a:p>
                      <a:pPr algn="ctr">
                        <a:lnSpc>
                          <a:spcPct val="150000"/>
                        </a:lnSpc>
                      </a:pPr>
                      <a:r>
                        <a:rPr lang="en-US" sz="1050" kern="100">
                          <a:effectLst/>
                        </a:rPr>
                        <a:t>IoU</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1130796835"/>
                  </a:ext>
                </a:extLst>
              </a:tr>
              <a:tr h="213473">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en-US" sz="1050" kern="100" dirty="0">
                          <a:effectLst/>
                        </a:rPr>
                        <a:t>[30 40]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[40 50]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vMerge="1">
                  <a:txBody>
                    <a:bodyPr/>
                    <a:lstStyle/>
                    <a:p>
                      <a:endParaRPr lang="zh-CN" altLang="en-US"/>
                    </a:p>
                  </a:txBody>
                  <a:tcPr/>
                </a:tc>
                <a:extLst>
                  <a:ext uri="{0D108BD9-81ED-4DB2-BD59-A6C34878D82A}">
                    <a16:rowId xmlns:a16="http://schemas.microsoft.com/office/drawing/2014/main" xmlns="" val="521729495"/>
                  </a:ext>
                </a:extLst>
              </a:tr>
              <a:tr h="213473">
                <a:tc>
                  <a:txBody>
                    <a:bodyPr/>
                    <a:lstStyle/>
                    <a:p>
                      <a:pPr algn="ctr">
                        <a:lnSpc>
                          <a:spcPct val="150000"/>
                        </a:lnSpc>
                      </a:pPr>
                      <a:r>
                        <a:rPr lang="en-US" sz="1050" kern="100">
                          <a:effectLst/>
                        </a:rPr>
                        <a:t>ADM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56.08</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882208054"/>
                  </a:ext>
                </a:extLst>
              </a:tr>
              <a:tr h="213473">
                <a:tc>
                  <a:txBody>
                    <a:bodyPr/>
                    <a:lstStyle/>
                    <a:p>
                      <a:pPr algn="ctr">
                        <a:lnSpc>
                          <a:spcPct val="150000"/>
                        </a:lnSpc>
                      </a:pPr>
                      <a:r>
                        <a:rPr lang="en-US" sz="1050" kern="100">
                          <a:effectLst/>
                        </a:rPr>
                        <a:t>SDS-RCNN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57.02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345942139"/>
                  </a:ext>
                </a:extLst>
              </a:tr>
              <a:tr h="213473">
                <a:tc>
                  <a:txBody>
                    <a:bodyPr/>
                    <a:lstStyle/>
                    <a:p>
                      <a:pPr algn="ctr">
                        <a:lnSpc>
                          <a:spcPct val="150000"/>
                        </a:lnSpc>
                      </a:pPr>
                      <a:r>
                        <a:rPr lang="en-US" sz="1050" kern="100">
                          <a:effectLst/>
                        </a:rPr>
                        <a:t>AdaptFaster RCNN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53.90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363468389"/>
                  </a:ext>
                </a:extLst>
              </a:tr>
              <a:tr h="213473">
                <a:tc>
                  <a:txBody>
                    <a:bodyPr/>
                    <a:lstStyle/>
                    <a:p>
                      <a:pPr algn="ctr">
                        <a:lnSpc>
                          <a:spcPct val="150000"/>
                        </a:lnSpc>
                      </a:pPr>
                      <a:r>
                        <a:rPr lang="en-US" sz="1050" kern="100">
                          <a:effectLst/>
                        </a:rPr>
                        <a:t>CenterNet+ relu6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69.05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54.91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979969837"/>
                  </a:ext>
                </a:extLst>
              </a:tr>
              <a:tr h="213473">
                <a:tc>
                  <a:txBody>
                    <a:bodyPr/>
                    <a:lstStyle/>
                    <a:p>
                      <a:pPr algn="ctr">
                        <a:lnSpc>
                          <a:spcPct val="150000"/>
                        </a:lnSpc>
                      </a:pPr>
                      <a:r>
                        <a:rPr lang="en-US" sz="1050" kern="100">
                          <a:effectLst/>
                        </a:rPr>
                        <a:t>CenterNet+ h-switch</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73.35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58.64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49557569"/>
                  </a:ext>
                </a:extLst>
              </a:tr>
              <a:tr h="213473">
                <a:tc>
                  <a:txBody>
                    <a:bodyPr/>
                    <a:lstStyle/>
                    <a:p>
                      <a:pPr algn="ctr">
                        <a:lnSpc>
                          <a:spcPct val="150000"/>
                        </a:lnSpc>
                      </a:pPr>
                      <a:r>
                        <a:rPr lang="en-US" sz="1050" kern="100">
                          <a:effectLst/>
                        </a:rPr>
                        <a:t>CenterNet+ TRB</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70.01</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54.48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600256744"/>
                  </a:ext>
                </a:extLst>
              </a:tr>
              <a:tr h="213473">
                <a:tc>
                  <a:txBody>
                    <a:bodyPr/>
                    <a:lstStyle/>
                    <a:p>
                      <a:pPr algn="ctr">
                        <a:lnSpc>
                          <a:spcPct val="150000"/>
                        </a:lnSpc>
                      </a:pPr>
                      <a:r>
                        <a:rPr lang="en-US" sz="1050" kern="100">
                          <a:effectLst/>
                        </a:rPr>
                        <a:t>TRBBC-Net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b="1" kern="100" dirty="0">
                          <a:effectLst/>
                          <a:latin typeface="Times New Roman" panose="02020603050405020304" pitchFamily="18" charset="0"/>
                          <a:ea typeface="宋体" panose="02010600030101010101" pitchFamily="2" charset="-122"/>
                        </a:rPr>
                        <a:t>67.44</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b="1" kern="100" dirty="0">
                          <a:effectLst/>
                        </a:rPr>
                        <a:t>43.41</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677300976"/>
                  </a:ext>
                </a:extLst>
              </a:tr>
            </a:tbl>
          </a:graphicData>
        </a:graphic>
      </p:graphicFrame>
    </p:spTree>
    <p:extLst>
      <p:ext uri="{BB962C8B-B14F-4D97-AF65-F5344CB8AC3E}">
        <p14:creationId xmlns:p14="http://schemas.microsoft.com/office/powerpoint/2010/main" val="2900729108"/>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小尺度行人检测结果对比分析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58C0EAAE-4E98-4BB8-9072-CC2F98B084C6}"/>
              </a:ext>
            </a:extLst>
          </p:cNvPr>
          <p:cNvSpPr txBox="1"/>
          <p:nvPr/>
        </p:nvSpPr>
        <p:spPr>
          <a:xfrm>
            <a:off x="540198" y="656859"/>
            <a:ext cx="2388958"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小尺度行人对比检测结果</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aphicFrame>
        <p:nvGraphicFramePr>
          <p:cNvPr id="6" name="表格 5">
            <a:extLst>
              <a:ext uri="{FF2B5EF4-FFF2-40B4-BE49-F238E27FC236}">
                <a16:creationId xmlns:a16="http://schemas.microsoft.com/office/drawing/2014/main" xmlns="" id="{5F5ACFEE-0B20-4507-AA5E-674028BA4857}"/>
              </a:ext>
            </a:extLst>
          </p:cNvPr>
          <p:cNvGraphicFramePr>
            <a:graphicFrameLocks noGrp="1"/>
          </p:cNvGraphicFramePr>
          <p:nvPr>
            <p:extLst>
              <p:ext uri="{D42A27DB-BD31-4B8C-83A1-F6EECF244321}">
                <p14:modId xmlns:p14="http://schemas.microsoft.com/office/powerpoint/2010/main" val="106204933"/>
              </p:ext>
            </p:extLst>
          </p:nvPr>
        </p:nvGraphicFramePr>
        <p:xfrm>
          <a:off x="1332210" y="1627009"/>
          <a:ext cx="5242372" cy="1680210"/>
        </p:xfrm>
        <a:graphic>
          <a:graphicData uri="http://schemas.openxmlformats.org/drawingml/2006/table">
            <a:tbl>
              <a:tblPr>
                <a:tableStyleId>{5C22544A-7EE6-4342-B048-85BDC9FD1C3A}</a:tableStyleId>
              </a:tblPr>
              <a:tblGrid>
                <a:gridCol w="1972797">
                  <a:extLst>
                    <a:ext uri="{9D8B030D-6E8A-4147-A177-3AD203B41FA5}">
                      <a16:colId xmlns:a16="http://schemas.microsoft.com/office/drawing/2014/main" xmlns="" val="4263853080"/>
                    </a:ext>
                  </a:extLst>
                </a:gridCol>
                <a:gridCol w="916919">
                  <a:extLst>
                    <a:ext uri="{9D8B030D-6E8A-4147-A177-3AD203B41FA5}">
                      <a16:colId xmlns:a16="http://schemas.microsoft.com/office/drawing/2014/main" xmlns="" val="1612945594"/>
                    </a:ext>
                  </a:extLst>
                </a:gridCol>
                <a:gridCol w="1972797">
                  <a:extLst>
                    <a:ext uri="{9D8B030D-6E8A-4147-A177-3AD203B41FA5}">
                      <a16:colId xmlns:a16="http://schemas.microsoft.com/office/drawing/2014/main" xmlns="" val="1906240699"/>
                    </a:ext>
                  </a:extLst>
                </a:gridCol>
                <a:gridCol w="379859">
                  <a:extLst>
                    <a:ext uri="{9D8B030D-6E8A-4147-A177-3AD203B41FA5}">
                      <a16:colId xmlns:a16="http://schemas.microsoft.com/office/drawing/2014/main" xmlns="" val="3072354282"/>
                    </a:ext>
                  </a:extLst>
                </a:gridCol>
              </a:tblGrid>
              <a:tr h="198120">
                <a:tc rowSpan="2">
                  <a:txBody>
                    <a:bodyPr/>
                    <a:lstStyle/>
                    <a:p>
                      <a:pPr algn="just">
                        <a:lnSpc>
                          <a:spcPct val="150000"/>
                        </a:lnSpc>
                      </a:pPr>
                      <a:r>
                        <a:rPr lang="en-US" sz="1050" kern="100">
                          <a:effectLst/>
                        </a:rPr>
                        <a:t>Method</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50000"/>
                        </a:lnSpc>
                      </a:pPr>
                      <a:r>
                        <a:rPr lang="en-US" sz="1050" kern="100">
                          <a:effectLst/>
                        </a:rPr>
                        <a:t>Occ</a:t>
                      </a:r>
                      <a:r>
                        <a:rPr lang="zh-CN" sz="1050" kern="100">
                          <a:effectLst/>
                        </a:rPr>
                        <a:t>∈</a:t>
                      </a:r>
                      <a:r>
                        <a:rPr lang="en-US" sz="1050" kern="100">
                          <a:effectLst/>
                        </a:rPr>
                        <a:t>[.2 .65]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050" kern="100">
                          <a:effectLst/>
                        </a:rPr>
                        <a:t>Test pedestrians height range MR-2(%)</a:t>
                      </a:r>
                      <a:endParaRPr lang="zh-CN" sz="1050" kern="100">
                        <a:effectLst/>
                        <a:latin typeface="Times New Roman" panose="02020603050405020304" pitchFamily="18" charset="0"/>
                        <a:ea typeface="宋体" panose="02010600030101010101" pitchFamily="2" charset="-122"/>
                      </a:endParaRPr>
                    </a:p>
                  </a:txBody>
                  <a:tcPr marL="68580" marR="68580" marT="0" marB="0"/>
                </a:tc>
                <a:tc rowSpan="2">
                  <a:txBody>
                    <a:bodyPr/>
                    <a:lstStyle/>
                    <a:p>
                      <a:pPr algn="ctr">
                        <a:lnSpc>
                          <a:spcPct val="150000"/>
                        </a:lnSpc>
                      </a:pPr>
                      <a:r>
                        <a:rPr lang="en-US" sz="1050" kern="100">
                          <a:effectLst/>
                        </a:rPr>
                        <a:t>IoU</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xmlns="" val="2293022044"/>
                  </a:ext>
                </a:extLst>
              </a:tr>
              <a:tr h="0">
                <a:tc vMerge="1">
                  <a:txBody>
                    <a:bodyPr/>
                    <a:lstStyle/>
                    <a:p>
                      <a:endParaRPr lang="zh-CN" altLang="en-US"/>
                    </a:p>
                  </a:txBody>
                  <a:tcPr/>
                </a:tc>
                <a:tc vMerge="1">
                  <a:txBody>
                    <a:bodyPr/>
                    <a:lstStyle/>
                    <a:p>
                      <a:endParaRPr lang="zh-CN" altLang="en-US"/>
                    </a:p>
                  </a:txBody>
                  <a:tcPr/>
                </a:tc>
                <a:tc>
                  <a:txBody>
                    <a:bodyPr/>
                    <a:lstStyle/>
                    <a:p>
                      <a:pPr algn="ctr">
                        <a:lnSpc>
                          <a:spcPct val="150000"/>
                        </a:lnSpc>
                      </a:pPr>
                      <a:r>
                        <a:rPr lang="en-US" sz="1050" kern="100">
                          <a:effectLst/>
                        </a:rPr>
                        <a:t>[40 50]</a:t>
                      </a:r>
                      <a:endParaRPr lang="zh-CN" sz="1050" kern="100">
                        <a:effectLst/>
                        <a:latin typeface="Times New Roman" panose="02020603050405020304" pitchFamily="18" charset="0"/>
                        <a:ea typeface="宋体" panose="02010600030101010101" pitchFamily="2" charset="-122"/>
                      </a:endParaRPr>
                    </a:p>
                  </a:txBody>
                  <a:tcPr marL="68580" marR="68580" marT="0" marB="0"/>
                </a:tc>
                <a:tc vMerge="1">
                  <a:txBody>
                    <a:bodyPr/>
                    <a:lstStyle/>
                    <a:p>
                      <a:endParaRPr lang="zh-CN" altLang="en-US"/>
                    </a:p>
                  </a:txBody>
                  <a:tcPr/>
                </a:tc>
                <a:extLst>
                  <a:ext uri="{0D108BD9-81ED-4DB2-BD59-A6C34878D82A}">
                    <a16:rowId xmlns:a16="http://schemas.microsoft.com/office/drawing/2014/main" xmlns="" val="3034242217"/>
                  </a:ext>
                </a:extLst>
              </a:tr>
              <a:tr h="0">
                <a:tc>
                  <a:txBody>
                    <a:bodyPr/>
                    <a:lstStyle/>
                    <a:p>
                      <a:pPr algn="just">
                        <a:lnSpc>
                          <a:spcPct val="150000"/>
                        </a:lnSpc>
                      </a:pPr>
                      <a:r>
                        <a:rPr lang="en-US" sz="1050" kern="100">
                          <a:effectLst/>
                        </a:rPr>
                        <a:t>CenterNet+ relu6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51.96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895764862"/>
                  </a:ext>
                </a:extLst>
              </a:tr>
              <a:tr h="0">
                <a:tc>
                  <a:txBody>
                    <a:bodyPr/>
                    <a:lstStyle/>
                    <a:p>
                      <a:pPr algn="just">
                        <a:lnSpc>
                          <a:spcPct val="150000"/>
                        </a:lnSpc>
                      </a:pPr>
                      <a:r>
                        <a:rPr lang="en-US" sz="1050" kern="100">
                          <a:effectLst/>
                        </a:rPr>
                        <a:t>CenterNet+ h-switch</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52.04</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183282238"/>
                  </a:ext>
                </a:extLst>
              </a:tr>
              <a:tr h="0">
                <a:tc>
                  <a:txBody>
                    <a:bodyPr/>
                    <a:lstStyle/>
                    <a:p>
                      <a:pPr algn="just">
                        <a:lnSpc>
                          <a:spcPct val="150000"/>
                        </a:lnSpc>
                      </a:pPr>
                      <a:r>
                        <a:rPr lang="en-US" sz="1050" kern="100">
                          <a:effectLst/>
                        </a:rPr>
                        <a:t>CenterNet+ TRB</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kern="100" dirty="0">
                          <a:effectLst/>
                          <a:latin typeface="Times New Roman" panose="02020603050405020304" pitchFamily="18" charset="0"/>
                          <a:ea typeface="宋体" panose="02010600030101010101" pitchFamily="2" charset="-122"/>
                        </a:rPr>
                        <a:t>51.47</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0.75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928453971"/>
                  </a:ext>
                </a:extLst>
              </a:tr>
              <a:tr h="0">
                <a:tc>
                  <a:txBody>
                    <a:bodyPr/>
                    <a:lstStyle/>
                    <a:p>
                      <a:pPr algn="just">
                        <a:lnSpc>
                          <a:spcPct val="150000"/>
                        </a:lnSpc>
                      </a:pPr>
                      <a:r>
                        <a:rPr lang="en-US" sz="1050" kern="100">
                          <a:effectLst/>
                        </a:rPr>
                        <a:t>TRBBC-Net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050" b="1" kern="100" dirty="0">
                          <a:effectLst/>
                          <a:latin typeface="Times New Roman" panose="02020603050405020304" pitchFamily="18" charset="0"/>
                          <a:ea typeface="宋体" panose="02010600030101010101" pitchFamily="2" charset="-122"/>
                        </a:rPr>
                        <a:t>48.79</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0.75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406962002"/>
                  </a:ext>
                </a:extLst>
              </a:tr>
            </a:tbl>
          </a:graphicData>
        </a:graphic>
      </p:graphicFrame>
    </p:spTree>
    <p:extLst>
      <p:ext uri="{BB962C8B-B14F-4D97-AF65-F5344CB8AC3E}">
        <p14:creationId xmlns:p14="http://schemas.microsoft.com/office/powerpoint/2010/main" val="3753553573"/>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54334" y="272139"/>
            <a:ext cx="3154016" cy="69801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ea typeface="inpin heiti" panose="00000500000000000000" pitchFamily="2" charset="-122"/>
                <a:sym typeface="inpin heiti" panose="00000500000000000000" pitchFamily="2" charset="-122"/>
              </a:rPr>
              <a:t>行人追踪结果对比分析</a:t>
            </a:r>
            <a:endParaRPr lang="en-US" altLang="zh-CN" sz="1800" b="1" dirty="0">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altLang="zh-CN" sz="1800" b="1" dirty="0">
              <a:ea typeface="inpin heiti" panose="00000500000000000000" pitchFamily="2" charset="-122"/>
              <a:sym typeface="inpin heiti" panose="00000500000000000000" pitchFamily="2" charset="-122"/>
            </a:endParaRPr>
          </a:p>
        </p:txBody>
      </p:sp>
      <p:sp>
        <p:nvSpPr>
          <p:cNvPr id="2" name="Rectangle 2">
            <a:extLst>
              <a:ext uri="{FF2B5EF4-FFF2-40B4-BE49-F238E27FC236}">
                <a16:creationId xmlns:a16="http://schemas.microsoft.com/office/drawing/2014/main" xmlns="" id="{27ACD8B1-81F7-4A8A-8FD2-CDC20CFC6160}"/>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xmlns="" id="{876986C1-A320-4E35-9D4F-7CB6029A49FC}"/>
              </a:ext>
            </a:extLst>
          </p:cNvPr>
          <p:cNvSpPr>
            <a:spLocks noChangeArrowheads="1"/>
          </p:cNvSpPr>
          <p:nvPr/>
        </p:nvSpPr>
        <p:spPr bwMode="auto">
          <a:xfrm>
            <a:off x="0" y="0"/>
            <a:ext cx="9001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3">
            <a:extLst>
              <a:ext uri="{FF2B5EF4-FFF2-40B4-BE49-F238E27FC236}">
                <a16:creationId xmlns:a16="http://schemas.microsoft.com/office/drawing/2014/main" xmlns="" id="{58C0EAAE-4E98-4BB8-9072-CC2F98B084C6}"/>
              </a:ext>
            </a:extLst>
          </p:cNvPr>
          <p:cNvSpPr txBox="1"/>
          <p:nvPr/>
        </p:nvSpPr>
        <p:spPr>
          <a:xfrm>
            <a:off x="612130" y="655389"/>
            <a:ext cx="2016224"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MOT16-02</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196" name="图片 4">
            <a:extLst>
              <a:ext uri="{FF2B5EF4-FFF2-40B4-BE49-F238E27FC236}">
                <a16:creationId xmlns:a16="http://schemas.microsoft.com/office/drawing/2014/main" xmlns="" id="{67B61087-994E-4100-A377-288DC3B65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98" y="1032096"/>
            <a:ext cx="4378276" cy="163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5">
            <a:extLst>
              <a:ext uri="{FF2B5EF4-FFF2-40B4-BE49-F238E27FC236}">
                <a16:creationId xmlns:a16="http://schemas.microsoft.com/office/drawing/2014/main" xmlns="" id="{2FE97CCA-283A-4C26-A3AB-900AAE6B2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098" y="3027455"/>
            <a:ext cx="4378277" cy="165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xmlns="" id="{F00454A7-ED9E-4B92-8DBF-C39477D4A402}"/>
              </a:ext>
            </a:extLst>
          </p:cNvPr>
          <p:cNvSpPr txBox="1"/>
          <p:nvPr/>
        </p:nvSpPr>
        <p:spPr>
          <a:xfrm>
            <a:off x="612130" y="2712302"/>
            <a:ext cx="2016224"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MOT16-04</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198" name="图片 6">
            <a:extLst>
              <a:ext uri="{FF2B5EF4-FFF2-40B4-BE49-F238E27FC236}">
                <a16:creationId xmlns:a16="http://schemas.microsoft.com/office/drawing/2014/main" xmlns="" id="{5ECE2A84-1EC2-4F04-97D8-887820D41E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634" y="1014755"/>
            <a:ext cx="3224088" cy="163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3">
            <a:extLst>
              <a:ext uri="{FF2B5EF4-FFF2-40B4-BE49-F238E27FC236}">
                <a16:creationId xmlns:a16="http://schemas.microsoft.com/office/drawing/2014/main" xmlns="" id="{FD8332C2-E325-4FCF-8D3B-5FF04793F967}"/>
              </a:ext>
            </a:extLst>
          </p:cNvPr>
          <p:cNvSpPr txBox="1"/>
          <p:nvPr/>
        </p:nvSpPr>
        <p:spPr>
          <a:xfrm>
            <a:off x="5436666" y="615775"/>
            <a:ext cx="1944216"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测试集</a:t>
            </a:r>
            <a:r>
              <a:rPr lang="en-US" altLang="zh-CN"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MOT16-05</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3">
            <a:extLst>
              <a:ext uri="{FF2B5EF4-FFF2-40B4-BE49-F238E27FC236}">
                <a16:creationId xmlns:a16="http://schemas.microsoft.com/office/drawing/2014/main" xmlns="" id="{0C523DA3-9FA4-4F5C-B5BA-6DD312C00245}"/>
              </a:ext>
            </a:extLst>
          </p:cNvPr>
          <p:cNvSpPr txBox="1"/>
          <p:nvPr/>
        </p:nvSpPr>
        <p:spPr>
          <a:xfrm>
            <a:off x="4954073" y="2994418"/>
            <a:ext cx="1944216" cy="27045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行人追踪结果对比</a:t>
            </a:r>
            <a:endParaRPr lang="en-US"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graphicFrame>
        <p:nvGraphicFramePr>
          <p:cNvPr id="4" name="表格 3">
            <a:extLst>
              <a:ext uri="{FF2B5EF4-FFF2-40B4-BE49-F238E27FC236}">
                <a16:creationId xmlns:a16="http://schemas.microsoft.com/office/drawing/2014/main" xmlns="" id="{ED3856E4-A927-4FBD-8F07-92A047C304B3}"/>
              </a:ext>
            </a:extLst>
          </p:cNvPr>
          <p:cNvGraphicFramePr>
            <a:graphicFrameLocks noGrp="1"/>
          </p:cNvGraphicFramePr>
          <p:nvPr>
            <p:extLst>
              <p:ext uri="{D42A27DB-BD31-4B8C-83A1-F6EECF244321}">
                <p14:modId xmlns:p14="http://schemas.microsoft.com/office/powerpoint/2010/main" val="792904870"/>
              </p:ext>
            </p:extLst>
          </p:nvPr>
        </p:nvGraphicFramePr>
        <p:xfrm>
          <a:off x="5025187" y="3583979"/>
          <a:ext cx="3953423" cy="960120"/>
        </p:xfrm>
        <a:graphic>
          <a:graphicData uri="http://schemas.openxmlformats.org/drawingml/2006/table">
            <a:tbl>
              <a:tblPr firstRow="1" firstCol="1" bandRow="1">
                <a:tableStyleId>{5C22544A-7EE6-4342-B048-85BDC9FD1C3A}</a:tableStyleId>
              </a:tblPr>
              <a:tblGrid>
                <a:gridCol w="1217119">
                  <a:extLst>
                    <a:ext uri="{9D8B030D-6E8A-4147-A177-3AD203B41FA5}">
                      <a16:colId xmlns:a16="http://schemas.microsoft.com/office/drawing/2014/main" xmlns="" val="4162779304"/>
                    </a:ext>
                  </a:extLst>
                </a:gridCol>
                <a:gridCol w="1368152">
                  <a:extLst>
                    <a:ext uri="{9D8B030D-6E8A-4147-A177-3AD203B41FA5}">
                      <a16:colId xmlns:a16="http://schemas.microsoft.com/office/drawing/2014/main" xmlns="" val="793431467"/>
                    </a:ext>
                  </a:extLst>
                </a:gridCol>
                <a:gridCol w="1368152">
                  <a:extLst>
                    <a:ext uri="{9D8B030D-6E8A-4147-A177-3AD203B41FA5}">
                      <a16:colId xmlns:a16="http://schemas.microsoft.com/office/drawing/2014/main" xmlns="" val="553874124"/>
                    </a:ext>
                  </a:extLst>
                </a:gridCol>
              </a:tblGrid>
              <a:tr h="188469">
                <a:tc>
                  <a:txBody>
                    <a:bodyPr/>
                    <a:lstStyle/>
                    <a:p>
                      <a:pPr algn="ctr">
                        <a:lnSpc>
                          <a:spcPct val="150000"/>
                        </a:lnSpc>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IDF1</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MOTA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940495176"/>
                  </a:ext>
                </a:extLst>
              </a:tr>
              <a:tr h="399492">
                <a:tc>
                  <a:txBody>
                    <a:bodyPr/>
                    <a:lstStyle/>
                    <a:p>
                      <a:pPr algn="ctr">
                        <a:lnSpc>
                          <a:spcPct val="150000"/>
                        </a:lnSpc>
                      </a:pPr>
                      <a:r>
                        <a:rPr lang="en-US" sz="1050" kern="100" dirty="0">
                          <a:effectLst/>
                        </a:rPr>
                        <a:t>DPM</a:t>
                      </a:r>
                      <a:endParaRPr lang="zh-CN" sz="1050" kern="100" dirty="0">
                        <a:effectLst/>
                      </a:endParaRPr>
                    </a:p>
                    <a:p>
                      <a:pPr algn="ctr">
                        <a:lnSpc>
                          <a:spcPct val="150000"/>
                        </a:lnSpc>
                      </a:pPr>
                      <a:r>
                        <a:rPr lang="en-US" sz="1050" kern="100" dirty="0">
                          <a:effectLst/>
                        </a:rPr>
                        <a:t>SDP</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30.3</a:t>
                      </a:r>
                      <a:endParaRPr lang="zh-CN" sz="1050" kern="100" dirty="0">
                        <a:effectLst/>
                      </a:endParaRPr>
                    </a:p>
                    <a:p>
                      <a:pPr algn="ctr">
                        <a:lnSpc>
                          <a:spcPct val="150000"/>
                        </a:lnSpc>
                      </a:pPr>
                      <a:r>
                        <a:rPr lang="en-US" sz="1050" kern="100" dirty="0">
                          <a:effectLst/>
                        </a:rPr>
                        <a:t>40.7</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24.1</a:t>
                      </a:r>
                      <a:endParaRPr lang="zh-CN" sz="1050" kern="100" dirty="0">
                        <a:effectLst/>
                      </a:endParaRPr>
                    </a:p>
                    <a:p>
                      <a:pPr algn="ctr">
                        <a:lnSpc>
                          <a:spcPct val="150000"/>
                        </a:lnSpc>
                      </a:pPr>
                      <a:r>
                        <a:rPr lang="en-US" sz="1050" kern="100" dirty="0">
                          <a:effectLst/>
                        </a:rPr>
                        <a:t>47.6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48411038"/>
                  </a:ext>
                </a:extLst>
              </a:tr>
              <a:tr h="188469">
                <a:tc>
                  <a:txBody>
                    <a:bodyPr/>
                    <a:lstStyle/>
                    <a:p>
                      <a:pPr algn="ctr">
                        <a:lnSpc>
                          <a:spcPct val="150000"/>
                        </a:lnSpc>
                      </a:pPr>
                      <a:r>
                        <a:rPr lang="en-US" sz="1050" kern="100">
                          <a:effectLst/>
                        </a:rPr>
                        <a:t>CenterTrack</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a:effectLst/>
                        </a:rPr>
                        <a:t>46.5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050" kern="100" dirty="0">
                          <a:effectLst/>
                        </a:rPr>
                        <a:t>49.6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695883636"/>
                  </a:ext>
                </a:extLst>
              </a:tr>
            </a:tbl>
          </a:graphicData>
        </a:graphic>
      </p:graphicFrame>
    </p:spTree>
    <p:extLst>
      <p:ext uri="{BB962C8B-B14F-4D97-AF65-F5344CB8AC3E}">
        <p14:creationId xmlns:p14="http://schemas.microsoft.com/office/powerpoint/2010/main" val="1513515195"/>
      </p:ext>
    </p:extLst>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1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TextBox 13"/>
          <p:cNvSpPr txBox="1"/>
          <p:nvPr/>
        </p:nvSpPr>
        <p:spPr>
          <a:xfrm>
            <a:off x="684138" y="1440036"/>
            <a:ext cx="2304256" cy="81471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05</a:t>
            </a:r>
            <a:endParaRPr lang="en-US"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2772370" y="1728068"/>
            <a:ext cx="2808312" cy="474104"/>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总结与致谢</a:t>
            </a:r>
            <a:endParaRPr lang="en-US" altLang="zh-CN"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13"/>
          <p:cNvSpPr txBox="1"/>
          <p:nvPr/>
        </p:nvSpPr>
        <p:spPr>
          <a:xfrm>
            <a:off x="3060402" y="2576395"/>
            <a:ext cx="2808312"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主要工作总结</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菱形 2"/>
          <p:cNvSpPr/>
          <p:nvPr/>
        </p:nvSpPr>
        <p:spPr>
          <a:xfrm>
            <a:off x="3420442" y="2584279"/>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3"/>
          <p:cNvSpPr txBox="1"/>
          <p:nvPr/>
        </p:nvSpPr>
        <p:spPr>
          <a:xfrm>
            <a:off x="3276426" y="3168228"/>
            <a:ext cx="2592288"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研究生期间成果</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菱形 15"/>
          <p:cNvSpPr/>
          <p:nvPr/>
        </p:nvSpPr>
        <p:spPr>
          <a:xfrm>
            <a:off x="3420442" y="3176112"/>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177"/>
    </mc:Choice>
    <mc:Fallback xmlns="">
      <p:transition spd="slow" advTm="4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15"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5"/>
          <p:cNvSpPr/>
          <p:nvPr/>
        </p:nvSpPr>
        <p:spPr>
          <a:xfrm>
            <a:off x="3942813" y="3103903"/>
            <a:ext cx="31867" cy="1936533"/>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 name="Rectangle 77"/>
          <p:cNvSpPr/>
          <p:nvPr/>
        </p:nvSpPr>
        <p:spPr>
          <a:xfrm>
            <a:off x="4793564" y="2430519"/>
            <a:ext cx="31867" cy="2609916"/>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4" name="Rectangle 78"/>
          <p:cNvSpPr/>
          <p:nvPr/>
        </p:nvSpPr>
        <p:spPr>
          <a:xfrm>
            <a:off x="5331610" y="3480138"/>
            <a:ext cx="31867" cy="1560297"/>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15"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5" name="Rectangle 82"/>
          <p:cNvSpPr/>
          <p:nvPr/>
        </p:nvSpPr>
        <p:spPr>
          <a:xfrm>
            <a:off x="3126423" y="3480137"/>
            <a:ext cx="31867" cy="1560298"/>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15"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6" name="Rectangle 86"/>
          <p:cNvSpPr/>
          <p:nvPr/>
        </p:nvSpPr>
        <p:spPr>
          <a:xfrm>
            <a:off x="5947970" y="3817221"/>
            <a:ext cx="31867" cy="1223215"/>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15"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8" name="Text Placeholder 3"/>
          <p:cNvSpPr txBox="1"/>
          <p:nvPr/>
        </p:nvSpPr>
        <p:spPr>
          <a:xfrm>
            <a:off x="4302048" y="707768"/>
            <a:ext cx="875240" cy="52488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8510">
              <a:lnSpc>
                <a:spcPct val="120000"/>
              </a:lnSpc>
              <a:spcBef>
                <a:spcPct val="20000"/>
              </a:spcBef>
              <a:defRPr/>
            </a:pPr>
            <a:r>
              <a:rPr lang="zh-CN" alt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rPr>
              <a:t>结合注意力机制的网络框架进行训练与测试</a:t>
            </a:r>
            <a:endParaRPr 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11" name="Text Placeholder 3"/>
          <p:cNvSpPr txBox="1"/>
          <p:nvPr/>
        </p:nvSpPr>
        <p:spPr>
          <a:xfrm>
            <a:off x="3090682" y="1762937"/>
            <a:ext cx="1000275" cy="16478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8510">
              <a:lnSpc>
                <a:spcPct val="120000"/>
              </a:lnSpc>
              <a:spcBef>
                <a:spcPct val="20000"/>
              </a:spcBef>
              <a:defRPr/>
            </a:pPr>
            <a:r>
              <a:rPr lang="zh-CN" alt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rPr>
              <a:t>搭建网络实验环境</a:t>
            </a:r>
            <a:endParaRPr 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14" name="Text Placeholder 3"/>
          <p:cNvSpPr txBox="1"/>
          <p:nvPr/>
        </p:nvSpPr>
        <p:spPr>
          <a:xfrm>
            <a:off x="2245105" y="3431731"/>
            <a:ext cx="625171" cy="16478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8510">
              <a:lnSpc>
                <a:spcPct val="120000"/>
              </a:lnSpc>
              <a:spcBef>
                <a:spcPct val="20000"/>
              </a:spcBef>
              <a:defRPr/>
            </a:pPr>
            <a:r>
              <a:rPr lang="zh-CN" alt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rPr>
              <a:t>数据集制作</a:t>
            </a:r>
            <a:endParaRPr 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18" name="Rectangle 106"/>
          <p:cNvSpPr/>
          <p:nvPr/>
        </p:nvSpPr>
        <p:spPr>
          <a:xfrm>
            <a:off x="5348465" y="2146817"/>
            <a:ext cx="2125582" cy="164789"/>
          </a:xfrm>
          <a:prstGeom prst="rect">
            <a:avLst/>
          </a:prstGeom>
        </p:spPr>
        <p:txBody>
          <a:bodyPr wrap="none" lIns="0" tIns="0" rIns="0" bIns="0">
            <a:spAutoFit/>
          </a:bodyPr>
          <a:lstStyle/>
          <a:p>
            <a:pPr>
              <a:lnSpc>
                <a:spcPct val="120000"/>
              </a:lnSpc>
            </a:pPr>
            <a:r>
              <a:rPr lang="zh-CN" alt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rPr>
              <a:t>针对小尺度行人进行分析并提高准确率</a:t>
            </a:r>
            <a:endParaRPr 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21" name="Rectangle 114"/>
          <p:cNvSpPr/>
          <p:nvPr/>
        </p:nvSpPr>
        <p:spPr>
          <a:xfrm>
            <a:off x="5947970" y="2824257"/>
            <a:ext cx="1486511" cy="344838"/>
          </a:xfrm>
          <a:prstGeom prst="rect">
            <a:avLst/>
          </a:prstGeom>
        </p:spPr>
        <p:txBody>
          <a:bodyPr wrap="square" lIns="0" tIns="0" rIns="0" bIns="0">
            <a:spAutoFit/>
          </a:bodyPr>
          <a:lstStyle/>
          <a:p>
            <a:pPr>
              <a:lnSpc>
                <a:spcPct val="120000"/>
              </a:lnSpc>
            </a:pPr>
            <a:r>
              <a:rPr lang="zh-CN" alt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rPr>
              <a:t>实现整个框架行人检测与追踪的全过程</a:t>
            </a:r>
            <a:endParaRPr lang="en-US" sz="975"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22" name="Oval 115"/>
          <p:cNvSpPr>
            <a:spLocks noChangeAspect="1"/>
          </p:cNvSpPr>
          <p:nvPr/>
        </p:nvSpPr>
        <p:spPr>
          <a:xfrm>
            <a:off x="3728908" y="3304147"/>
            <a:ext cx="479308" cy="479621"/>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115"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rPr>
              <a:t>02</a:t>
            </a:r>
          </a:p>
        </p:txBody>
      </p:sp>
      <p:sp>
        <p:nvSpPr>
          <p:cNvPr id="23" name="Oval 119"/>
          <p:cNvSpPr>
            <a:spLocks noChangeAspect="1"/>
          </p:cNvSpPr>
          <p:nvPr/>
        </p:nvSpPr>
        <p:spPr>
          <a:xfrm>
            <a:off x="5114309" y="4076129"/>
            <a:ext cx="479308" cy="479621"/>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115"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rPr>
              <a:t>04</a:t>
            </a:r>
          </a:p>
        </p:txBody>
      </p:sp>
      <p:sp>
        <p:nvSpPr>
          <p:cNvPr id="24" name="Oval 121"/>
          <p:cNvSpPr>
            <a:spLocks noChangeAspect="1"/>
          </p:cNvSpPr>
          <p:nvPr/>
        </p:nvSpPr>
        <p:spPr>
          <a:xfrm>
            <a:off x="4576264" y="3596462"/>
            <a:ext cx="479308" cy="479621"/>
          </a:xfrm>
          <a:prstGeom prst="ellipse">
            <a:avLst/>
          </a:prstGeom>
          <a:solidFill>
            <a:srgbClr val="2064AD"/>
          </a:solidFill>
          <a:ln w="19050">
            <a:solidFill>
              <a:srgbClr val="2064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115"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rPr>
              <a:t>03</a:t>
            </a:r>
          </a:p>
        </p:txBody>
      </p:sp>
      <p:sp>
        <p:nvSpPr>
          <p:cNvPr id="25" name="Oval 122"/>
          <p:cNvSpPr>
            <a:spLocks noChangeAspect="1"/>
          </p:cNvSpPr>
          <p:nvPr/>
        </p:nvSpPr>
        <p:spPr>
          <a:xfrm>
            <a:off x="5747231" y="4076129"/>
            <a:ext cx="479308" cy="479621"/>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115"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rPr>
              <a:t>05</a:t>
            </a:r>
          </a:p>
        </p:txBody>
      </p:sp>
      <p:sp>
        <p:nvSpPr>
          <p:cNvPr id="26" name="Oval 123"/>
          <p:cNvSpPr>
            <a:spLocks noChangeAspect="1"/>
          </p:cNvSpPr>
          <p:nvPr/>
        </p:nvSpPr>
        <p:spPr>
          <a:xfrm>
            <a:off x="2903329" y="3882068"/>
            <a:ext cx="479308" cy="479621"/>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115"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rPr>
              <a:t>01</a:t>
            </a:r>
          </a:p>
        </p:txBody>
      </p:sp>
      <p:grpSp>
        <p:nvGrpSpPr>
          <p:cNvPr id="27" name="Group 138"/>
          <p:cNvGrpSpPr/>
          <p:nvPr/>
        </p:nvGrpSpPr>
        <p:grpSpPr>
          <a:xfrm>
            <a:off x="5682227" y="3298445"/>
            <a:ext cx="570402" cy="570777"/>
            <a:chOff x="5867400" y="3486150"/>
            <a:chExt cx="670145" cy="670705"/>
          </a:xfrm>
        </p:grpSpPr>
        <p:sp>
          <p:nvSpPr>
            <p:cNvPr id="28" name="Oval 85"/>
            <p:cNvSpPr>
              <a:spLocks noChangeAspect="1"/>
            </p:cNvSpPr>
            <p:nvPr/>
          </p:nvSpPr>
          <p:spPr>
            <a:xfrm>
              <a:off x="5867400" y="3486150"/>
              <a:ext cx="670145" cy="670705"/>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b="1"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29" name="Freeform 62"/>
            <p:cNvSpPr>
              <a:spLocks noEditPoints="1"/>
            </p:cNvSpPr>
            <p:nvPr/>
          </p:nvSpPr>
          <p:spPr bwMode="auto">
            <a:xfrm>
              <a:off x="6020570" y="3638144"/>
              <a:ext cx="363804" cy="3667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77817" tIns="38908" rIns="77817" bIns="38908" numCol="1" anchor="t" anchorCtr="0" compatLnSpc="1"/>
            <a:lstStyle/>
            <a:p>
              <a:pPr>
                <a:lnSpc>
                  <a:spcPct val="120000"/>
                </a:lnSpc>
              </a:pPr>
              <a:endParaRPr lang="en-US" sz="560" dirty="0">
                <a:solidFill>
                  <a:schemeClr val="bg1"/>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grpSp>
      <p:grpSp>
        <p:nvGrpSpPr>
          <p:cNvPr id="30" name="Group 131"/>
          <p:cNvGrpSpPr/>
          <p:nvPr/>
        </p:nvGrpSpPr>
        <p:grpSpPr>
          <a:xfrm>
            <a:off x="3474623" y="2127969"/>
            <a:ext cx="975292" cy="975935"/>
            <a:chOff x="3273762" y="2110755"/>
            <a:chExt cx="1145838" cy="1146795"/>
          </a:xfrm>
        </p:grpSpPr>
        <p:sp>
          <p:nvSpPr>
            <p:cNvPr id="31" name="Oval 71"/>
            <p:cNvSpPr>
              <a:spLocks noChangeAspect="1"/>
            </p:cNvSpPr>
            <p:nvPr/>
          </p:nvSpPr>
          <p:spPr>
            <a:xfrm>
              <a:off x="3273762" y="2110755"/>
              <a:ext cx="1145838" cy="1146795"/>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2" name="Freeform 83"/>
            <p:cNvSpPr>
              <a:spLocks noEditPoints="1"/>
            </p:cNvSpPr>
            <p:nvPr/>
          </p:nvSpPr>
          <p:spPr bwMode="auto">
            <a:xfrm>
              <a:off x="3699604" y="2463535"/>
              <a:ext cx="294154" cy="4412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77817" tIns="38908" rIns="77817" bIns="38908" numCol="1" anchor="t" anchorCtr="0" compatLnSpc="1"/>
            <a:lstStyle/>
            <a:p>
              <a:pP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grpSp>
      <p:grpSp>
        <p:nvGrpSpPr>
          <p:cNvPr id="33" name="Group 137"/>
          <p:cNvGrpSpPr/>
          <p:nvPr/>
        </p:nvGrpSpPr>
        <p:grpSpPr>
          <a:xfrm>
            <a:off x="4968782" y="2727666"/>
            <a:ext cx="751977" cy="752472"/>
            <a:chOff x="5029200" y="2815445"/>
            <a:chExt cx="883472" cy="884210"/>
          </a:xfrm>
        </p:grpSpPr>
        <p:sp>
          <p:nvSpPr>
            <p:cNvPr id="34" name="Oval 72"/>
            <p:cNvSpPr>
              <a:spLocks noChangeAspect="1"/>
            </p:cNvSpPr>
            <p:nvPr/>
          </p:nvSpPr>
          <p:spPr>
            <a:xfrm>
              <a:off x="5029200" y="2815445"/>
              <a:ext cx="883472" cy="884210"/>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5" name="Freeform 176"/>
            <p:cNvSpPr>
              <a:spLocks noEditPoints="1"/>
            </p:cNvSpPr>
            <p:nvPr/>
          </p:nvSpPr>
          <p:spPr bwMode="auto">
            <a:xfrm>
              <a:off x="5257019" y="3087290"/>
              <a:ext cx="427834" cy="340520"/>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ln>
          </p:spPr>
          <p:txBody>
            <a:bodyPr vert="horz" wrap="square" lIns="77817" tIns="38908" rIns="77817" bIns="38908" numCol="1" anchor="t" anchorCtr="0" compatLnSpc="1"/>
            <a:lstStyle/>
            <a:p>
              <a:pP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grpSp>
      <p:grpSp>
        <p:nvGrpSpPr>
          <p:cNvPr id="36" name="Group 130"/>
          <p:cNvGrpSpPr/>
          <p:nvPr/>
        </p:nvGrpSpPr>
        <p:grpSpPr>
          <a:xfrm>
            <a:off x="2763596" y="2727666"/>
            <a:ext cx="751977" cy="752472"/>
            <a:chOff x="2438400" y="2815445"/>
            <a:chExt cx="883472" cy="884210"/>
          </a:xfrm>
        </p:grpSpPr>
        <p:sp>
          <p:nvSpPr>
            <p:cNvPr id="37" name="Oval 81"/>
            <p:cNvSpPr>
              <a:spLocks noChangeAspect="1"/>
            </p:cNvSpPr>
            <p:nvPr/>
          </p:nvSpPr>
          <p:spPr>
            <a:xfrm>
              <a:off x="2438400" y="2815445"/>
              <a:ext cx="883472" cy="884210"/>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38" name="Freeform 216"/>
            <p:cNvSpPr>
              <a:spLocks noEditPoints="1"/>
            </p:cNvSpPr>
            <p:nvPr/>
          </p:nvSpPr>
          <p:spPr bwMode="auto">
            <a:xfrm>
              <a:off x="2666219" y="3042179"/>
              <a:ext cx="427834" cy="430742"/>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vert="horz" wrap="square" lIns="77817" tIns="38908" rIns="77817" bIns="38908" numCol="1" anchor="t" anchorCtr="0" compatLnSpc="1"/>
            <a:lstStyle/>
            <a:p>
              <a:pP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grpSp>
      <p:grpSp>
        <p:nvGrpSpPr>
          <p:cNvPr id="39" name="Group 132"/>
          <p:cNvGrpSpPr/>
          <p:nvPr/>
        </p:nvGrpSpPr>
        <p:grpSpPr>
          <a:xfrm>
            <a:off x="4294154" y="1392100"/>
            <a:ext cx="1037736" cy="1038419"/>
            <a:chOff x="4236600" y="1246056"/>
            <a:chExt cx="1219200" cy="1220218"/>
          </a:xfrm>
        </p:grpSpPr>
        <p:sp>
          <p:nvSpPr>
            <p:cNvPr id="40" name="Oval 74"/>
            <p:cNvSpPr>
              <a:spLocks noChangeAspect="1"/>
            </p:cNvSpPr>
            <p:nvPr/>
          </p:nvSpPr>
          <p:spPr>
            <a:xfrm>
              <a:off x="4236600" y="1246056"/>
              <a:ext cx="1219200" cy="1220218"/>
            </a:xfrm>
            <a:prstGeom prst="ellipse">
              <a:avLst/>
            </a:prstGeom>
            <a:solidFill>
              <a:srgbClr val="2064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60" b="1"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sp>
          <p:nvSpPr>
            <p:cNvPr id="41" name="Freeform 217"/>
            <p:cNvSpPr>
              <a:spLocks noEditPoints="1"/>
            </p:cNvSpPr>
            <p:nvPr/>
          </p:nvSpPr>
          <p:spPr bwMode="auto">
            <a:xfrm>
              <a:off x="4601724" y="1672807"/>
              <a:ext cx="488952" cy="366716"/>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77817" tIns="38908" rIns="77817" bIns="38908" numCol="1" anchor="t" anchorCtr="0" compatLnSpc="1"/>
            <a:lstStyle/>
            <a:p>
              <a:pPr>
                <a:lnSpc>
                  <a:spcPct val="120000"/>
                </a:lnSpc>
              </a:pPr>
              <a:endParaRPr lang="en-US" sz="560" dirty="0">
                <a:solidFill>
                  <a:schemeClr val="bg1">
                    <a:lumMod val="65000"/>
                  </a:schemeClr>
                </a:solidFill>
                <a:latin typeface="inpin heiti" panose="00000500000000000000" pitchFamily="2" charset="-122"/>
                <a:ea typeface="inpin heiti" panose="00000500000000000000" pitchFamily="2" charset="-122"/>
                <a:cs typeface="+mn-ea"/>
                <a:sym typeface="inpin heiti" panose="00000500000000000000" pitchFamily="2" charset="-122"/>
              </a:endParaRPr>
            </a:p>
          </p:txBody>
        </p:sp>
      </p:grpSp>
      <p:sp>
        <p:nvSpPr>
          <p:cNvPr id="42" name="矩形 41"/>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3" name="矩形 42"/>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4" name="TextBox 13"/>
          <p:cNvSpPr txBox="1"/>
          <p:nvPr/>
        </p:nvSpPr>
        <p:spPr>
          <a:xfrm>
            <a:off x="324098" y="27213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主要工作总结</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67"/>
    </mc:Choice>
    <mc:Fallback xmlns="">
      <p:transition spd="slow" advTm="1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2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53" presetClass="entr" presetSubtype="16"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2500"/>
                            </p:stCondLst>
                            <p:childTnLst>
                              <p:par>
                                <p:cTn id="47" presetID="53" presetClass="entr" presetSubtype="16"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par>
                          <p:cTn id="52" fill="hold">
                            <p:stCondLst>
                              <p:cond delay="3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53" presetClass="entr" presetSubtype="16"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childTnLst>
                          </p:cTn>
                        </p:par>
                        <p:par>
                          <p:cTn id="62" fill="hold">
                            <p:stCondLst>
                              <p:cond delay="3500"/>
                            </p:stCondLst>
                            <p:childTnLst>
                              <p:par>
                                <p:cTn id="63" presetID="53" presetClass="entr" presetSubtype="16"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par>
                          <p:cTn id="68" fill="hold">
                            <p:stCondLst>
                              <p:cond delay="40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53" presetClass="entr" presetSubtype="16"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矩形 22"/>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TextBox 13"/>
          <p:cNvSpPr txBox="1"/>
          <p:nvPr/>
        </p:nvSpPr>
        <p:spPr>
          <a:xfrm>
            <a:off x="324098" y="272139"/>
            <a:ext cx="2621422"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研究生期刊获得成果</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文本框 25">
            <a:extLst>
              <a:ext uri="{FF2B5EF4-FFF2-40B4-BE49-F238E27FC236}">
                <a16:creationId xmlns:a16="http://schemas.microsoft.com/office/drawing/2014/main" xmlns="" id="{2D945F96-EAD9-4958-A0E1-281DEC065A96}"/>
              </a:ext>
            </a:extLst>
          </p:cNvPr>
          <p:cNvSpPr txBox="1"/>
          <p:nvPr/>
        </p:nvSpPr>
        <p:spPr>
          <a:xfrm>
            <a:off x="511224" y="863972"/>
            <a:ext cx="8076167" cy="830997"/>
          </a:xfrm>
          <a:prstGeom prst="rect">
            <a:avLst/>
          </a:prstGeom>
          <a:noFill/>
        </p:spPr>
        <p:txBody>
          <a:bodyPr wrap="square">
            <a:spAutoFit/>
          </a:bodyPr>
          <a:lstStyle/>
          <a:p>
            <a:r>
              <a:rPr lang="en-US" altLang="zh-CN" kern="100" dirty="0">
                <a:latin typeface="Times New Roman" panose="02020603050405020304" pitchFamily="18" charset="0"/>
                <a:ea typeface="宋体" panose="02010600030101010101" pitchFamily="2" charset="-122"/>
              </a:rPr>
              <a:t>[1]</a:t>
            </a:r>
            <a:r>
              <a:rPr lang="zh-CN" altLang="en-US" kern="100" dirty="0">
                <a:latin typeface="Times New Roman" panose="02020603050405020304" pitchFamily="18" charset="0"/>
                <a:ea typeface="宋体" panose="02010600030101010101" pitchFamily="2" charset="-122"/>
              </a:rPr>
              <a:t> </a:t>
            </a:r>
            <a:r>
              <a:rPr lang="en-US" altLang="zh-CN" sz="1600" kern="100" dirty="0">
                <a:effectLst/>
                <a:latin typeface="Times New Roman" panose="02020603050405020304" pitchFamily="18" charset="0"/>
                <a:ea typeface="宋体" panose="02010600030101010101" pitchFamily="2" charset="-122"/>
              </a:rPr>
              <a:t>S. Liu, H. Ma. Combined attention mechanism and CenterNet pedestrian detection algorithm [C]. Proceedings of the IEEE 5th Advanced Information Technology, Electronic and Automation Control Conference, 2021: 1978-1982. (EI</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检索</a:t>
            </a:r>
            <a:r>
              <a:rPr lang="en-US" altLang="zh-CN" sz="1600" kern="100" dirty="0">
                <a:effectLst/>
                <a:latin typeface="Times New Roman" panose="02020603050405020304" pitchFamily="18" charset="0"/>
                <a:ea typeface="宋体" panose="02010600030101010101" pitchFamily="2" charset="-122"/>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5400000">
            <a:off x="800155" y="387915"/>
            <a:ext cx="1848556" cy="1936574"/>
          </a:xfrm>
          <a:prstGeom prst="triangle">
            <a:avLst/>
          </a:prstGeom>
          <a:solidFill>
            <a:srgbClr val="2064A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等腰三角形 4"/>
          <p:cNvSpPr/>
          <p:nvPr/>
        </p:nvSpPr>
        <p:spPr>
          <a:xfrm rot="5400000">
            <a:off x="368107" y="171891"/>
            <a:ext cx="1848556" cy="1936574"/>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 name="等腰三角形 1"/>
          <p:cNvSpPr/>
          <p:nvPr/>
        </p:nvSpPr>
        <p:spPr>
          <a:xfrm rot="5400000">
            <a:off x="15709" y="-20480"/>
            <a:ext cx="1848556" cy="1936574"/>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等腰三角形 6"/>
          <p:cNvSpPr/>
          <p:nvPr/>
        </p:nvSpPr>
        <p:spPr>
          <a:xfrm rot="5400000" flipH="1" flipV="1">
            <a:off x="6456705" y="2946084"/>
            <a:ext cx="1848556" cy="1915917"/>
          </a:xfrm>
          <a:prstGeom prst="triangle">
            <a:avLst/>
          </a:prstGeom>
          <a:solidFill>
            <a:srgbClr val="2064A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5400000" flipH="1" flipV="1">
            <a:off x="6737095" y="3066447"/>
            <a:ext cx="1848556" cy="1915917"/>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等腰三角形 8"/>
          <p:cNvSpPr/>
          <p:nvPr/>
        </p:nvSpPr>
        <p:spPr>
          <a:xfrm rot="5400000" flipH="1" flipV="1">
            <a:off x="7118889" y="3278564"/>
            <a:ext cx="1848556" cy="1915917"/>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1908274" y="2088108"/>
            <a:ext cx="5328592" cy="60959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36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感谢各位老师指正</a:t>
            </a:r>
            <a:endParaRPr lang="en-US" sz="36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 name="直接连接符 3"/>
          <p:cNvCxnSpPr/>
          <p:nvPr/>
        </p:nvCxnSpPr>
        <p:spPr>
          <a:xfrm>
            <a:off x="2628354" y="2808188"/>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3"/>
          <p:cNvSpPr txBox="1"/>
          <p:nvPr/>
        </p:nvSpPr>
        <p:spPr>
          <a:xfrm>
            <a:off x="2700362" y="2952204"/>
            <a:ext cx="3602448" cy="23660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答辩人：刘双才</a:t>
            </a:r>
            <a:endParaRPr lang="en-US" sz="14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186"/>
    </mc:Choice>
    <mc:Fallback xmlns="">
      <p:transition spd="slow" advTm="1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0"/>
                                        </p:tgtEl>
                                        <p:attrNameLst>
                                          <p:attrName>ppt_y</p:attrName>
                                        </p:attrNameLst>
                                      </p:cBhvr>
                                      <p:tavLst>
                                        <p:tav tm="0">
                                          <p:val>
                                            <p:strVal val="#ppt_y"/>
                                          </p:val>
                                        </p:tav>
                                        <p:tav tm="100000">
                                          <p:val>
                                            <p:strVal val="#ppt_y"/>
                                          </p:val>
                                        </p:tav>
                                      </p:tavLst>
                                    </p:anim>
                                    <p:anim calcmode="lin" valueType="num">
                                      <p:cBhvr>
                                        <p:cTn id="3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0"/>
                                        </p:tgtEl>
                                      </p:cBhvr>
                                    </p:animEffect>
                                  </p:childTnLst>
                                </p:cTn>
                              </p:par>
                            </p:childTnLst>
                          </p:cTn>
                        </p:par>
                        <p:par>
                          <p:cTn id="39" fill="hold">
                            <p:stCondLst>
                              <p:cond delay="2350"/>
                            </p:stCondLst>
                            <p:childTnLst>
                              <p:par>
                                <p:cTn id="40" presetID="30" presetClass="emph" presetSubtype="0" fill="hold" grpId="1" nodeType="afterEffect">
                                  <p:stCondLst>
                                    <p:cond delay="0"/>
                                  </p:stCondLst>
                                  <p:iterate type="lt">
                                    <p:tmPct val="0"/>
                                  </p:iterate>
                                  <p:childTnLst>
                                    <p:animClr clrSpc="hsl" dir="cw">
                                      <p:cBhvr override="childStyle">
                                        <p:cTn id="41" dur="500" fill="hold"/>
                                        <p:tgtEl>
                                          <p:spTgt spid="10"/>
                                        </p:tgtEl>
                                        <p:attrNameLst>
                                          <p:attrName>style.color</p:attrName>
                                        </p:attrNameLst>
                                      </p:cBhvr>
                                      <p:by>
                                        <p:hsl h="0" s="12549" l="25098"/>
                                      </p:by>
                                    </p:animClr>
                                    <p:animClr clrSpc="hsl" dir="cw">
                                      <p:cBhvr>
                                        <p:cTn id="42" dur="500" fill="hold"/>
                                        <p:tgtEl>
                                          <p:spTgt spid="10"/>
                                        </p:tgtEl>
                                        <p:attrNameLst>
                                          <p:attrName>fillcolor</p:attrName>
                                        </p:attrNameLst>
                                      </p:cBhvr>
                                      <p:by>
                                        <p:hsl h="0" s="12549" l="25098"/>
                                      </p:by>
                                    </p:animClr>
                                    <p:animClr clrSpc="hsl" dir="cw">
                                      <p:cBhvr>
                                        <p:cTn id="43" dur="500" fill="hold"/>
                                        <p:tgtEl>
                                          <p:spTgt spid="10"/>
                                        </p:tgtEl>
                                        <p:attrNameLst>
                                          <p:attrName>stroke.color</p:attrName>
                                        </p:attrNameLst>
                                      </p:cBhvr>
                                      <p:by>
                                        <p:hsl h="0" s="12549" l="25098"/>
                                      </p:by>
                                    </p:animClr>
                                    <p:set>
                                      <p:cBhvr>
                                        <p:cTn id="44" dur="500" fill="hold"/>
                                        <p:tgtEl>
                                          <p:spTgt spid="10"/>
                                        </p:tgtEl>
                                        <p:attrNameLst>
                                          <p:attrName>fill.type</p:attrName>
                                        </p:attrNameLst>
                                      </p:cBhvr>
                                      <p:to>
                                        <p:strVal val="solid"/>
                                      </p:to>
                                    </p:set>
                                  </p:childTnLst>
                                </p:cTn>
                              </p:par>
                            </p:childTnLst>
                          </p:cTn>
                        </p:par>
                        <p:par>
                          <p:cTn id="45" fill="hold">
                            <p:stCondLst>
                              <p:cond delay="2850"/>
                            </p:stCondLst>
                            <p:childTnLst>
                              <p:par>
                                <p:cTn id="46" presetID="16" presetClass="entr" presetSubtype="21"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par>
                          <p:cTn id="49" fill="hold">
                            <p:stCondLst>
                              <p:cond delay="3350"/>
                            </p:stCondLst>
                            <p:childTnLst>
                              <p:par>
                                <p:cTn id="50" presetID="16" presetClass="entr" presetSubtype="21"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animBg="1"/>
      <p:bldP spid="7" grpId="0" animBg="1"/>
      <p:bldP spid="8" grpId="0" animBg="1"/>
      <p:bldP spid="9" grpId="0" animBg="1"/>
      <p:bldP spid="10" grpId="0"/>
      <p:bldP spid="10" grpId="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TextBox 13"/>
          <p:cNvSpPr txBox="1"/>
          <p:nvPr/>
        </p:nvSpPr>
        <p:spPr>
          <a:xfrm>
            <a:off x="684138" y="1440036"/>
            <a:ext cx="2304256" cy="81471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01</a:t>
            </a:r>
            <a:endParaRPr lang="en-US"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3276426" y="1728068"/>
            <a:ext cx="2808312" cy="474104"/>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研究背景与意义</a:t>
            </a:r>
            <a:endParaRPr lang="en-US"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13"/>
          <p:cNvSpPr txBox="1"/>
          <p:nvPr/>
        </p:nvSpPr>
        <p:spPr>
          <a:xfrm>
            <a:off x="2484338" y="2568061"/>
            <a:ext cx="1080120"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研究背景</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菱形 2"/>
          <p:cNvSpPr/>
          <p:nvPr/>
        </p:nvSpPr>
        <p:spPr>
          <a:xfrm>
            <a:off x="2124298" y="2584279"/>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5364658" y="2575881"/>
            <a:ext cx="2448272"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国内研究现状</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菱形 13"/>
          <p:cNvSpPr/>
          <p:nvPr/>
        </p:nvSpPr>
        <p:spPr>
          <a:xfrm>
            <a:off x="5456472" y="2584279"/>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3"/>
          <p:cNvSpPr txBox="1"/>
          <p:nvPr/>
        </p:nvSpPr>
        <p:spPr>
          <a:xfrm>
            <a:off x="2300544" y="3167283"/>
            <a:ext cx="1820004"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国外研究现状</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菱形 15"/>
          <p:cNvSpPr/>
          <p:nvPr/>
        </p:nvSpPr>
        <p:spPr>
          <a:xfrm>
            <a:off x="2124298" y="3185023"/>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TextBox 13"/>
          <p:cNvSpPr txBox="1"/>
          <p:nvPr/>
        </p:nvSpPr>
        <p:spPr>
          <a:xfrm>
            <a:off x="5768040" y="3167283"/>
            <a:ext cx="1912156" cy="69204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研究重点与难点</a:t>
            </a:r>
            <a:endParaRPr lang="en-US" altLang="zh-CN"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a:p>
            <a:pPr algn="ctr" defTabSz="896620">
              <a:lnSpc>
                <a:spcPct val="120000"/>
              </a:lnSpc>
              <a:spcBef>
                <a:spcPct val="20000"/>
              </a:spcBef>
              <a:defRPr/>
            </a:pP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菱形 17"/>
          <p:cNvSpPr/>
          <p:nvPr/>
        </p:nvSpPr>
        <p:spPr>
          <a:xfrm>
            <a:off x="5456472" y="3176112"/>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13" grpId="0"/>
      <p:bldP spid="14" grpId="0" animBg="1"/>
      <p:bldP spid="15" grpId="0"/>
      <p:bldP spid="16" grpId="0" animBg="1"/>
      <p:bldP spid="17"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2823779" y="3468882"/>
            <a:ext cx="842035" cy="838239"/>
            <a:chOff x="3828951" y="3938814"/>
            <a:chExt cx="1140534" cy="1140533"/>
          </a:xfrm>
        </p:grpSpPr>
        <p:sp>
          <p:nvSpPr>
            <p:cNvPr id="3" name="Oval 12"/>
            <p:cNvSpPr/>
            <p:nvPr/>
          </p:nvSpPr>
          <p:spPr>
            <a:xfrm>
              <a:off x="3828951" y="3938814"/>
              <a:ext cx="1140534" cy="1140533"/>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latin typeface="inpin heiti" panose="00000500000000000000" pitchFamily="2" charset="-122"/>
                <a:ea typeface="inpin heiti" panose="00000500000000000000" pitchFamily="2" charset="-122"/>
                <a:cs typeface="Open Sans" panose="020B0606030504020204" pitchFamily="34" charset="0"/>
                <a:sym typeface="inpin heiti" panose="00000500000000000000" pitchFamily="2" charset="-122"/>
              </a:endParaRPr>
            </a:p>
          </p:txBody>
        </p:sp>
        <p:grpSp>
          <p:nvGrpSpPr>
            <p:cNvPr id="4" name="Group 13"/>
            <p:cNvGrpSpPr/>
            <p:nvPr/>
          </p:nvGrpSpPr>
          <p:grpSpPr>
            <a:xfrm>
              <a:off x="4179290" y="4285202"/>
              <a:ext cx="439856" cy="395289"/>
              <a:chOff x="5583238" y="3892551"/>
              <a:chExt cx="360363" cy="323850"/>
            </a:xfrm>
            <a:solidFill>
              <a:schemeClr val="bg1"/>
            </a:solidFill>
          </p:grpSpPr>
          <p:sp>
            <p:nvSpPr>
              <p:cNvPr id="5" name="Freeform 5"/>
              <p:cNvSpPr/>
              <p:nvPr/>
            </p:nvSpPr>
            <p:spPr bwMode="auto">
              <a:xfrm>
                <a:off x="5811838" y="3892551"/>
                <a:ext cx="131763" cy="323850"/>
              </a:xfrm>
              <a:custGeom>
                <a:avLst/>
                <a:gdLst>
                  <a:gd name="T0" fmla="*/ 17 w 83"/>
                  <a:gd name="T1" fmla="*/ 57 h 204"/>
                  <a:gd name="T2" fmla="*/ 0 w 83"/>
                  <a:gd name="T3" fmla="*/ 57 h 204"/>
                  <a:gd name="T4" fmla="*/ 43 w 83"/>
                  <a:gd name="T5" fmla="*/ 0 h 204"/>
                  <a:gd name="T6" fmla="*/ 83 w 83"/>
                  <a:gd name="T7" fmla="*/ 57 h 204"/>
                  <a:gd name="T8" fmla="*/ 67 w 83"/>
                  <a:gd name="T9" fmla="*/ 57 h 204"/>
                  <a:gd name="T10" fmla="*/ 67 w 83"/>
                  <a:gd name="T11" fmla="*/ 204 h 204"/>
                  <a:gd name="T12" fmla="*/ 17 w 83"/>
                  <a:gd name="T13" fmla="*/ 204 h 204"/>
                  <a:gd name="T14" fmla="*/ 17 w 83"/>
                  <a:gd name="T15" fmla="*/ 57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04">
                    <a:moveTo>
                      <a:pt x="17" y="57"/>
                    </a:moveTo>
                    <a:lnTo>
                      <a:pt x="0" y="57"/>
                    </a:lnTo>
                    <a:lnTo>
                      <a:pt x="43" y="0"/>
                    </a:lnTo>
                    <a:lnTo>
                      <a:pt x="83" y="57"/>
                    </a:lnTo>
                    <a:lnTo>
                      <a:pt x="67" y="57"/>
                    </a:lnTo>
                    <a:lnTo>
                      <a:pt x="67" y="204"/>
                    </a:lnTo>
                    <a:lnTo>
                      <a:pt x="17" y="204"/>
                    </a:lnTo>
                    <a:lnTo>
                      <a:pt x="1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Freeform 6"/>
              <p:cNvSpPr/>
              <p:nvPr/>
            </p:nvSpPr>
            <p:spPr bwMode="auto">
              <a:xfrm>
                <a:off x="5695951" y="3978276"/>
                <a:ext cx="131763" cy="238125"/>
              </a:xfrm>
              <a:custGeom>
                <a:avLst/>
                <a:gdLst>
                  <a:gd name="T0" fmla="*/ 66 w 83"/>
                  <a:gd name="T1" fmla="*/ 150 h 150"/>
                  <a:gd name="T2" fmla="*/ 19 w 83"/>
                  <a:gd name="T3" fmla="*/ 150 h 150"/>
                  <a:gd name="T4" fmla="*/ 19 w 83"/>
                  <a:gd name="T5" fmla="*/ 60 h 150"/>
                  <a:gd name="T6" fmla="*/ 0 w 83"/>
                  <a:gd name="T7" fmla="*/ 60 h 150"/>
                  <a:gd name="T8" fmla="*/ 43 w 83"/>
                  <a:gd name="T9" fmla="*/ 0 h 150"/>
                  <a:gd name="T10" fmla="*/ 83 w 83"/>
                  <a:gd name="T11" fmla="*/ 60 h 150"/>
                  <a:gd name="T12" fmla="*/ 66 w 83"/>
                  <a:gd name="T13" fmla="*/ 60 h 150"/>
                  <a:gd name="T14" fmla="*/ 66 w 83"/>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50">
                    <a:moveTo>
                      <a:pt x="66" y="150"/>
                    </a:moveTo>
                    <a:lnTo>
                      <a:pt x="19" y="150"/>
                    </a:lnTo>
                    <a:lnTo>
                      <a:pt x="19" y="60"/>
                    </a:lnTo>
                    <a:lnTo>
                      <a:pt x="0" y="60"/>
                    </a:lnTo>
                    <a:lnTo>
                      <a:pt x="43" y="0"/>
                    </a:lnTo>
                    <a:lnTo>
                      <a:pt x="83" y="60"/>
                    </a:lnTo>
                    <a:lnTo>
                      <a:pt x="66" y="60"/>
                    </a:lnTo>
                    <a:lnTo>
                      <a:pt x="66"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Freeform 7"/>
              <p:cNvSpPr/>
              <p:nvPr/>
            </p:nvSpPr>
            <p:spPr bwMode="auto">
              <a:xfrm>
                <a:off x="5583238" y="4068763"/>
                <a:ext cx="131763" cy="147638"/>
              </a:xfrm>
              <a:custGeom>
                <a:avLst/>
                <a:gdLst>
                  <a:gd name="T0" fmla="*/ 17 w 83"/>
                  <a:gd name="T1" fmla="*/ 57 h 93"/>
                  <a:gd name="T2" fmla="*/ 0 w 83"/>
                  <a:gd name="T3" fmla="*/ 57 h 93"/>
                  <a:gd name="T4" fmla="*/ 43 w 83"/>
                  <a:gd name="T5" fmla="*/ 0 h 93"/>
                  <a:gd name="T6" fmla="*/ 83 w 83"/>
                  <a:gd name="T7" fmla="*/ 57 h 93"/>
                  <a:gd name="T8" fmla="*/ 66 w 83"/>
                  <a:gd name="T9" fmla="*/ 57 h 93"/>
                  <a:gd name="T10" fmla="*/ 66 w 83"/>
                  <a:gd name="T11" fmla="*/ 93 h 93"/>
                  <a:gd name="T12" fmla="*/ 17 w 83"/>
                  <a:gd name="T13" fmla="*/ 93 h 93"/>
                  <a:gd name="T14" fmla="*/ 17 w 83"/>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3">
                    <a:moveTo>
                      <a:pt x="17" y="57"/>
                    </a:moveTo>
                    <a:lnTo>
                      <a:pt x="0" y="57"/>
                    </a:lnTo>
                    <a:lnTo>
                      <a:pt x="43" y="0"/>
                    </a:lnTo>
                    <a:lnTo>
                      <a:pt x="83" y="57"/>
                    </a:lnTo>
                    <a:lnTo>
                      <a:pt x="66" y="57"/>
                    </a:lnTo>
                    <a:lnTo>
                      <a:pt x="66" y="93"/>
                    </a:lnTo>
                    <a:lnTo>
                      <a:pt x="17" y="93"/>
                    </a:lnTo>
                    <a:lnTo>
                      <a:pt x="1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grpSp>
      </p:grpSp>
      <p:sp>
        <p:nvSpPr>
          <p:cNvPr id="8" name="Freeform 40"/>
          <p:cNvSpPr>
            <a:spLocks noEditPoints="1"/>
          </p:cNvSpPr>
          <p:nvPr/>
        </p:nvSpPr>
        <p:spPr bwMode="auto">
          <a:xfrm>
            <a:off x="3970843" y="2880723"/>
            <a:ext cx="1133607" cy="1344144"/>
          </a:xfrm>
          <a:custGeom>
            <a:avLst/>
            <a:gdLst>
              <a:gd name="T0" fmla="*/ 405 w 633"/>
              <a:gd name="T1" fmla="*/ 470 h 730"/>
              <a:gd name="T2" fmla="*/ 483 w 633"/>
              <a:gd name="T3" fmla="*/ 380 h 730"/>
              <a:gd name="T4" fmla="*/ 501 w 633"/>
              <a:gd name="T5" fmla="*/ 293 h 730"/>
              <a:gd name="T6" fmla="*/ 437 w 633"/>
              <a:gd name="T7" fmla="*/ 133 h 730"/>
              <a:gd name="T8" fmla="*/ 316 w 633"/>
              <a:gd name="T9" fmla="*/ 8 h 730"/>
              <a:gd name="T10" fmla="*/ 316 w 633"/>
              <a:gd name="T11" fmla="*/ 40 h 730"/>
              <a:gd name="T12" fmla="*/ 316 w 633"/>
              <a:gd name="T13" fmla="*/ 66 h 730"/>
              <a:gd name="T14" fmla="*/ 237 w 633"/>
              <a:gd name="T15" fmla="*/ 95 h 730"/>
              <a:gd name="T16" fmla="*/ 192 w 633"/>
              <a:gd name="T17" fmla="*/ 135 h 730"/>
              <a:gd name="T18" fmla="*/ 141 w 633"/>
              <a:gd name="T19" fmla="*/ 264 h 730"/>
              <a:gd name="T20" fmla="*/ 133 w 633"/>
              <a:gd name="T21" fmla="*/ 339 h 730"/>
              <a:gd name="T22" fmla="*/ 175 w 633"/>
              <a:gd name="T23" fmla="*/ 399 h 730"/>
              <a:gd name="T24" fmla="*/ 181 w 633"/>
              <a:gd name="T25" fmla="*/ 534 h 730"/>
              <a:gd name="T26" fmla="*/ 24 w 633"/>
              <a:gd name="T27" fmla="*/ 730 h 730"/>
              <a:gd name="T28" fmla="*/ 610 w 633"/>
              <a:gd name="T29" fmla="*/ 730 h 730"/>
              <a:gd name="T30" fmla="*/ 453 w 633"/>
              <a:gd name="T31" fmla="*/ 534 h 730"/>
              <a:gd name="T32" fmla="*/ 156 w 633"/>
              <a:gd name="T33" fmla="*/ 275 h 730"/>
              <a:gd name="T34" fmla="*/ 189 w 633"/>
              <a:gd name="T35" fmla="*/ 335 h 730"/>
              <a:gd name="T36" fmla="*/ 195 w 633"/>
              <a:gd name="T37" fmla="*/ 273 h 730"/>
              <a:gd name="T38" fmla="*/ 211 w 633"/>
              <a:gd name="T39" fmla="*/ 190 h 730"/>
              <a:gd name="T40" fmla="*/ 316 w 633"/>
              <a:gd name="T41" fmla="*/ 195 h 730"/>
              <a:gd name="T42" fmla="*/ 380 w 633"/>
              <a:gd name="T43" fmla="*/ 173 h 730"/>
              <a:gd name="T44" fmla="*/ 424 w 633"/>
              <a:gd name="T45" fmla="*/ 192 h 730"/>
              <a:gd name="T46" fmla="*/ 439 w 633"/>
              <a:gd name="T47" fmla="*/ 273 h 730"/>
              <a:gd name="T48" fmla="*/ 445 w 633"/>
              <a:gd name="T49" fmla="*/ 335 h 730"/>
              <a:gd name="T50" fmla="*/ 477 w 633"/>
              <a:gd name="T51" fmla="*/ 275 h 730"/>
              <a:gd name="T52" fmla="*/ 317 w 633"/>
              <a:gd name="T53" fmla="*/ 482 h 730"/>
              <a:gd name="T54" fmla="*/ 189 w 633"/>
              <a:gd name="T55" fmla="*/ 384 h 730"/>
              <a:gd name="T56" fmla="*/ 316 w 633"/>
              <a:gd name="T57" fmla="*/ 503 h 730"/>
              <a:gd name="T58" fmla="*/ 387 w 633"/>
              <a:gd name="T59" fmla="*/ 483 h 730"/>
              <a:gd name="T60" fmla="*/ 319 w 633"/>
              <a:gd name="T61" fmla="*/ 630 h 730"/>
              <a:gd name="T62" fmla="*/ 224 w 633"/>
              <a:gd name="T63" fmla="*/ 525 h 730"/>
              <a:gd name="T64" fmla="*/ 403 w 633"/>
              <a:gd name="T65" fmla="*/ 669 h 730"/>
              <a:gd name="T66" fmla="*/ 318 w 633"/>
              <a:gd name="T67" fmla="*/ 687 h 730"/>
              <a:gd name="T68" fmla="*/ 272 w 633"/>
              <a:gd name="T69" fmla="*/ 626 h 730"/>
              <a:gd name="T70" fmla="*/ 172 w 633"/>
              <a:gd name="T71" fmla="*/ 556 h 730"/>
              <a:gd name="T72" fmla="*/ 214 w 633"/>
              <a:gd name="T73" fmla="*/ 538 h 730"/>
              <a:gd name="T74" fmla="*/ 319 w 633"/>
              <a:gd name="T75" fmla="*/ 655 h 730"/>
              <a:gd name="T76" fmla="*/ 459 w 633"/>
              <a:gd name="T77" fmla="*/ 5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3" h="730">
                <a:moveTo>
                  <a:pt x="453" y="534"/>
                </a:moveTo>
                <a:cubicBezTo>
                  <a:pt x="420" y="520"/>
                  <a:pt x="408" y="498"/>
                  <a:pt x="405" y="470"/>
                </a:cubicBezTo>
                <a:cubicBezTo>
                  <a:pt x="427" y="452"/>
                  <a:pt x="445" y="427"/>
                  <a:pt x="458" y="399"/>
                </a:cubicBezTo>
                <a:cubicBezTo>
                  <a:pt x="468" y="395"/>
                  <a:pt x="476" y="389"/>
                  <a:pt x="483" y="380"/>
                </a:cubicBezTo>
                <a:cubicBezTo>
                  <a:pt x="491" y="369"/>
                  <a:pt x="497" y="355"/>
                  <a:pt x="500" y="339"/>
                </a:cubicBezTo>
                <a:cubicBezTo>
                  <a:pt x="503" y="324"/>
                  <a:pt x="504" y="308"/>
                  <a:pt x="501" y="293"/>
                </a:cubicBezTo>
                <a:cubicBezTo>
                  <a:pt x="500" y="282"/>
                  <a:pt x="497" y="272"/>
                  <a:pt x="492" y="263"/>
                </a:cubicBezTo>
                <a:cubicBezTo>
                  <a:pt x="486" y="212"/>
                  <a:pt x="466" y="165"/>
                  <a:pt x="437" y="133"/>
                </a:cubicBezTo>
                <a:cubicBezTo>
                  <a:pt x="431" y="125"/>
                  <a:pt x="424" y="118"/>
                  <a:pt x="417" y="112"/>
                </a:cubicBezTo>
                <a:cubicBezTo>
                  <a:pt x="439" y="56"/>
                  <a:pt x="386" y="0"/>
                  <a:pt x="316" y="8"/>
                </a:cubicBezTo>
                <a:cubicBezTo>
                  <a:pt x="307" y="9"/>
                  <a:pt x="297" y="11"/>
                  <a:pt x="288" y="14"/>
                </a:cubicBezTo>
                <a:cubicBezTo>
                  <a:pt x="300" y="20"/>
                  <a:pt x="310" y="30"/>
                  <a:pt x="316" y="40"/>
                </a:cubicBezTo>
                <a:cubicBezTo>
                  <a:pt x="320" y="49"/>
                  <a:pt x="321" y="58"/>
                  <a:pt x="316" y="68"/>
                </a:cubicBezTo>
                <a:cubicBezTo>
                  <a:pt x="316" y="67"/>
                  <a:pt x="316" y="67"/>
                  <a:pt x="316" y="66"/>
                </a:cubicBezTo>
                <a:cubicBezTo>
                  <a:pt x="291" y="0"/>
                  <a:pt x="212" y="20"/>
                  <a:pt x="211" y="42"/>
                </a:cubicBezTo>
                <a:cubicBezTo>
                  <a:pt x="231" y="57"/>
                  <a:pt x="237" y="71"/>
                  <a:pt x="237" y="95"/>
                </a:cubicBezTo>
                <a:cubicBezTo>
                  <a:pt x="214" y="95"/>
                  <a:pt x="206" y="79"/>
                  <a:pt x="197" y="56"/>
                </a:cubicBezTo>
                <a:cubicBezTo>
                  <a:pt x="185" y="82"/>
                  <a:pt x="184" y="110"/>
                  <a:pt x="192" y="135"/>
                </a:cubicBezTo>
                <a:cubicBezTo>
                  <a:pt x="164" y="167"/>
                  <a:pt x="144" y="210"/>
                  <a:pt x="141" y="254"/>
                </a:cubicBezTo>
                <a:cubicBezTo>
                  <a:pt x="141" y="258"/>
                  <a:pt x="141" y="261"/>
                  <a:pt x="141" y="264"/>
                </a:cubicBezTo>
                <a:cubicBezTo>
                  <a:pt x="137" y="273"/>
                  <a:pt x="134" y="283"/>
                  <a:pt x="132" y="293"/>
                </a:cubicBezTo>
                <a:cubicBezTo>
                  <a:pt x="130" y="308"/>
                  <a:pt x="130" y="324"/>
                  <a:pt x="133" y="339"/>
                </a:cubicBezTo>
                <a:cubicBezTo>
                  <a:pt x="136" y="355"/>
                  <a:pt x="142" y="369"/>
                  <a:pt x="151" y="380"/>
                </a:cubicBezTo>
                <a:cubicBezTo>
                  <a:pt x="157" y="389"/>
                  <a:pt x="166" y="395"/>
                  <a:pt x="175" y="399"/>
                </a:cubicBezTo>
                <a:cubicBezTo>
                  <a:pt x="188" y="427"/>
                  <a:pt x="206" y="452"/>
                  <a:pt x="228" y="470"/>
                </a:cubicBezTo>
                <a:cubicBezTo>
                  <a:pt x="225" y="498"/>
                  <a:pt x="214" y="520"/>
                  <a:pt x="181" y="534"/>
                </a:cubicBezTo>
                <a:cubicBezTo>
                  <a:pt x="106" y="565"/>
                  <a:pt x="0" y="574"/>
                  <a:pt x="3" y="668"/>
                </a:cubicBezTo>
                <a:cubicBezTo>
                  <a:pt x="3" y="688"/>
                  <a:pt x="11" y="709"/>
                  <a:pt x="24" y="730"/>
                </a:cubicBezTo>
                <a:cubicBezTo>
                  <a:pt x="316" y="730"/>
                  <a:pt x="316" y="730"/>
                  <a:pt x="316" y="730"/>
                </a:cubicBezTo>
                <a:cubicBezTo>
                  <a:pt x="610" y="730"/>
                  <a:pt x="610" y="730"/>
                  <a:pt x="610" y="730"/>
                </a:cubicBezTo>
                <a:cubicBezTo>
                  <a:pt x="622" y="709"/>
                  <a:pt x="630" y="688"/>
                  <a:pt x="631" y="668"/>
                </a:cubicBezTo>
                <a:cubicBezTo>
                  <a:pt x="633" y="574"/>
                  <a:pt x="528" y="565"/>
                  <a:pt x="453" y="534"/>
                </a:cubicBezTo>
                <a:close/>
                <a:moveTo>
                  <a:pt x="189" y="384"/>
                </a:moveTo>
                <a:cubicBezTo>
                  <a:pt x="154" y="378"/>
                  <a:pt x="140" y="313"/>
                  <a:pt x="156" y="275"/>
                </a:cubicBezTo>
                <a:cubicBezTo>
                  <a:pt x="157" y="275"/>
                  <a:pt x="158" y="274"/>
                  <a:pt x="158" y="274"/>
                </a:cubicBezTo>
                <a:cubicBezTo>
                  <a:pt x="182" y="259"/>
                  <a:pt x="189" y="329"/>
                  <a:pt x="189" y="335"/>
                </a:cubicBezTo>
                <a:cubicBezTo>
                  <a:pt x="189" y="360"/>
                  <a:pt x="216" y="369"/>
                  <a:pt x="210" y="352"/>
                </a:cubicBezTo>
                <a:cubicBezTo>
                  <a:pt x="204" y="334"/>
                  <a:pt x="196" y="307"/>
                  <a:pt x="195" y="273"/>
                </a:cubicBezTo>
                <a:cubicBezTo>
                  <a:pt x="195" y="272"/>
                  <a:pt x="195" y="272"/>
                  <a:pt x="195" y="271"/>
                </a:cubicBezTo>
                <a:cubicBezTo>
                  <a:pt x="194" y="245"/>
                  <a:pt x="200" y="216"/>
                  <a:pt x="211" y="190"/>
                </a:cubicBezTo>
                <a:cubicBezTo>
                  <a:pt x="215" y="185"/>
                  <a:pt x="218" y="180"/>
                  <a:pt x="223" y="177"/>
                </a:cubicBezTo>
                <a:cubicBezTo>
                  <a:pt x="244" y="194"/>
                  <a:pt x="275" y="202"/>
                  <a:pt x="316" y="195"/>
                </a:cubicBezTo>
                <a:cubicBezTo>
                  <a:pt x="335" y="191"/>
                  <a:pt x="356" y="185"/>
                  <a:pt x="379" y="174"/>
                </a:cubicBezTo>
                <a:cubicBezTo>
                  <a:pt x="380" y="174"/>
                  <a:pt x="380" y="173"/>
                  <a:pt x="380" y="173"/>
                </a:cubicBezTo>
                <a:cubicBezTo>
                  <a:pt x="405" y="167"/>
                  <a:pt x="412" y="175"/>
                  <a:pt x="423" y="191"/>
                </a:cubicBezTo>
                <a:cubicBezTo>
                  <a:pt x="423" y="191"/>
                  <a:pt x="423" y="191"/>
                  <a:pt x="424" y="192"/>
                </a:cubicBezTo>
                <a:cubicBezTo>
                  <a:pt x="434" y="216"/>
                  <a:pt x="440" y="243"/>
                  <a:pt x="440" y="269"/>
                </a:cubicBezTo>
                <a:cubicBezTo>
                  <a:pt x="439" y="270"/>
                  <a:pt x="439" y="272"/>
                  <a:pt x="439" y="273"/>
                </a:cubicBezTo>
                <a:cubicBezTo>
                  <a:pt x="438" y="307"/>
                  <a:pt x="430" y="334"/>
                  <a:pt x="424" y="352"/>
                </a:cubicBezTo>
                <a:cubicBezTo>
                  <a:pt x="418" y="369"/>
                  <a:pt x="445" y="360"/>
                  <a:pt x="445" y="335"/>
                </a:cubicBezTo>
                <a:cubicBezTo>
                  <a:pt x="445" y="329"/>
                  <a:pt x="452" y="259"/>
                  <a:pt x="476" y="274"/>
                </a:cubicBezTo>
                <a:cubicBezTo>
                  <a:pt x="476" y="274"/>
                  <a:pt x="477" y="274"/>
                  <a:pt x="477" y="275"/>
                </a:cubicBezTo>
                <a:cubicBezTo>
                  <a:pt x="494" y="313"/>
                  <a:pt x="480" y="378"/>
                  <a:pt x="445" y="384"/>
                </a:cubicBezTo>
                <a:cubicBezTo>
                  <a:pt x="421" y="440"/>
                  <a:pt x="377" y="482"/>
                  <a:pt x="317" y="482"/>
                </a:cubicBezTo>
                <a:cubicBezTo>
                  <a:pt x="316" y="482"/>
                  <a:pt x="316" y="482"/>
                  <a:pt x="316" y="482"/>
                </a:cubicBezTo>
                <a:cubicBezTo>
                  <a:pt x="256" y="482"/>
                  <a:pt x="213" y="440"/>
                  <a:pt x="189" y="384"/>
                </a:cubicBezTo>
                <a:close/>
                <a:moveTo>
                  <a:pt x="249" y="484"/>
                </a:moveTo>
                <a:cubicBezTo>
                  <a:pt x="268" y="496"/>
                  <a:pt x="291" y="502"/>
                  <a:pt x="316" y="503"/>
                </a:cubicBezTo>
                <a:cubicBezTo>
                  <a:pt x="317" y="503"/>
                  <a:pt x="317" y="503"/>
                  <a:pt x="317" y="503"/>
                </a:cubicBezTo>
                <a:cubicBezTo>
                  <a:pt x="343" y="503"/>
                  <a:pt x="366" y="496"/>
                  <a:pt x="387" y="483"/>
                </a:cubicBezTo>
                <a:cubicBezTo>
                  <a:pt x="391" y="500"/>
                  <a:pt x="401" y="518"/>
                  <a:pt x="414" y="532"/>
                </a:cubicBezTo>
                <a:cubicBezTo>
                  <a:pt x="374" y="581"/>
                  <a:pt x="346" y="601"/>
                  <a:pt x="319" y="630"/>
                </a:cubicBezTo>
                <a:cubicBezTo>
                  <a:pt x="318" y="629"/>
                  <a:pt x="317" y="629"/>
                  <a:pt x="316" y="628"/>
                </a:cubicBezTo>
                <a:cubicBezTo>
                  <a:pt x="292" y="612"/>
                  <a:pt x="262" y="579"/>
                  <a:pt x="224" y="525"/>
                </a:cubicBezTo>
                <a:cubicBezTo>
                  <a:pt x="235" y="513"/>
                  <a:pt x="244" y="498"/>
                  <a:pt x="249" y="484"/>
                </a:cubicBezTo>
                <a:close/>
                <a:moveTo>
                  <a:pt x="403" y="669"/>
                </a:moveTo>
                <a:cubicBezTo>
                  <a:pt x="391" y="655"/>
                  <a:pt x="383" y="631"/>
                  <a:pt x="362" y="619"/>
                </a:cubicBezTo>
                <a:cubicBezTo>
                  <a:pt x="344" y="631"/>
                  <a:pt x="321" y="669"/>
                  <a:pt x="318" y="687"/>
                </a:cubicBezTo>
                <a:cubicBezTo>
                  <a:pt x="318" y="684"/>
                  <a:pt x="317" y="680"/>
                  <a:pt x="316" y="677"/>
                </a:cubicBezTo>
                <a:cubicBezTo>
                  <a:pt x="308" y="654"/>
                  <a:pt x="281" y="635"/>
                  <a:pt x="272" y="626"/>
                </a:cubicBezTo>
                <a:cubicBezTo>
                  <a:pt x="252" y="635"/>
                  <a:pt x="246" y="653"/>
                  <a:pt x="233" y="670"/>
                </a:cubicBezTo>
                <a:cubicBezTo>
                  <a:pt x="220" y="653"/>
                  <a:pt x="183" y="602"/>
                  <a:pt x="172" y="556"/>
                </a:cubicBezTo>
                <a:cubicBezTo>
                  <a:pt x="187" y="553"/>
                  <a:pt x="201" y="545"/>
                  <a:pt x="213" y="535"/>
                </a:cubicBezTo>
                <a:cubicBezTo>
                  <a:pt x="213" y="536"/>
                  <a:pt x="214" y="537"/>
                  <a:pt x="214" y="538"/>
                </a:cubicBezTo>
                <a:cubicBezTo>
                  <a:pt x="240" y="574"/>
                  <a:pt x="285" y="626"/>
                  <a:pt x="316" y="652"/>
                </a:cubicBezTo>
                <a:cubicBezTo>
                  <a:pt x="317" y="653"/>
                  <a:pt x="318" y="654"/>
                  <a:pt x="319" y="655"/>
                </a:cubicBezTo>
                <a:cubicBezTo>
                  <a:pt x="351" y="612"/>
                  <a:pt x="388" y="581"/>
                  <a:pt x="425" y="541"/>
                </a:cubicBezTo>
                <a:cubicBezTo>
                  <a:pt x="435" y="549"/>
                  <a:pt x="446" y="555"/>
                  <a:pt x="459" y="558"/>
                </a:cubicBezTo>
                <a:cubicBezTo>
                  <a:pt x="446" y="592"/>
                  <a:pt x="425" y="648"/>
                  <a:pt x="403" y="669"/>
                </a:cubicBezTo>
                <a:close/>
              </a:path>
            </a:pathLst>
          </a:custGeom>
          <a:solidFill>
            <a:schemeClr val="bg1">
              <a:lumMod val="65000"/>
            </a:schemeClr>
          </a:solidFill>
          <a:ln>
            <a:noFill/>
          </a:ln>
        </p:spPr>
        <p:txBody>
          <a:bodyPr vert="horz" wrap="square" lIns="89855" tIns="44928" rIns="89855" bIns="44928"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9" name="Group 1"/>
          <p:cNvGrpSpPr/>
          <p:nvPr/>
        </p:nvGrpSpPr>
        <p:grpSpPr>
          <a:xfrm>
            <a:off x="4048249" y="1798396"/>
            <a:ext cx="842035" cy="838239"/>
            <a:chOff x="5487492" y="2446951"/>
            <a:chExt cx="1140534" cy="1140533"/>
          </a:xfrm>
        </p:grpSpPr>
        <p:sp>
          <p:nvSpPr>
            <p:cNvPr id="10" name="Oval 18"/>
            <p:cNvSpPr/>
            <p:nvPr/>
          </p:nvSpPr>
          <p:spPr>
            <a:xfrm>
              <a:off x="5487492" y="2446951"/>
              <a:ext cx="1140534" cy="1140533"/>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latin typeface="inpin heiti" panose="00000500000000000000" pitchFamily="2" charset="-122"/>
                <a:ea typeface="inpin heiti" panose="00000500000000000000" pitchFamily="2" charset="-122"/>
                <a:cs typeface="Open Sans" panose="020B0606030504020204" pitchFamily="34" charset="0"/>
                <a:sym typeface="inpin heiti" panose="00000500000000000000" pitchFamily="2" charset="-122"/>
              </a:endParaRPr>
            </a:p>
          </p:txBody>
        </p:sp>
        <p:sp>
          <p:nvSpPr>
            <p:cNvPr id="11" name="Shape 940"/>
            <p:cNvSpPr/>
            <p:nvPr/>
          </p:nvSpPr>
          <p:spPr>
            <a:xfrm>
              <a:off x="5755632" y="2807806"/>
              <a:ext cx="626948" cy="417677"/>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2" name="Group 2"/>
          <p:cNvGrpSpPr/>
          <p:nvPr/>
        </p:nvGrpSpPr>
        <p:grpSpPr>
          <a:xfrm>
            <a:off x="5015612" y="2469881"/>
            <a:ext cx="842035" cy="838239"/>
            <a:chOff x="6797783" y="3360593"/>
            <a:chExt cx="1140534" cy="1140533"/>
          </a:xfrm>
        </p:grpSpPr>
        <p:sp>
          <p:nvSpPr>
            <p:cNvPr id="13" name="Oval 27"/>
            <p:cNvSpPr/>
            <p:nvPr/>
          </p:nvSpPr>
          <p:spPr>
            <a:xfrm>
              <a:off x="6797783" y="3360593"/>
              <a:ext cx="1140534" cy="1140533"/>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latin typeface="inpin heiti" panose="00000500000000000000" pitchFamily="2" charset="-122"/>
                <a:ea typeface="inpin heiti" panose="00000500000000000000" pitchFamily="2" charset="-122"/>
                <a:cs typeface="Open Sans" panose="020B0606030504020204" pitchFamily="34" charset="0"/>
                <a:sym typeface="inpin heiti" panose="00000500000000000000" pitchFamily="2" charset="-122"/>
              </a:endParaRPr>
            </a:p>
          </p:txBody>
        </p:sp>
        <p:sp>
          <p:nvSpPr>
            <p:cNvPr id="14" name="Freeform 11"/>
            <p:cNvSpPr>
              <a:spLocks noEditPoints="1"/>
            </p:cNvSpPr>
            <p:nvPr/>
          </p:nvSpPr>
          <p:spPr bwMode="auto">
            <a:xfrm>
              <a:off x="7135740" y="3705602"/>
              <a:ext cx="524509" cy="434156"/>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5" name="Group 3"/>
          <p:cNvGrpSpPr/>
          <p:nvPr/>
        </p:nvGrpSpPr>
        <p:grpSpPr>
          <a:xfrm>
            <a:off x="5338996" y="3468882"/>
            <a:ext cx="842035" cy="838239"/>
            <a:chOff x="7235806" y="4719863"/>
            <a:chExt cx="1140534" cy="1140533"/>
          </a:xfrm>
        </p:grpSpPr>
        <p:sp>
          <p:nvSpPr>
            <p:cNvPr id="16" name="Oval 32"/>
            <p:cNvSpPr/>
            <p:nvPr/>
          </p:nvSpPr>
          <p:spPr>
            <a:xfrm>
              <a:off x="7235806" y="4719863"/>
              <a:ext cx="1140534" cy="1140533"/>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latin typeface="inpin heiti" panose="00000500000000000000" pitchFamily="2" charset="-122"/>
                <a:ea typeface="inpin heiti" panose="00000500000000000000" pitchFamily="2" charset="-122"/>
                <a:cs typeface="Open Sans" panose="020B0606030504020204" pitchFamily="34" charset="0"/>
                <a:sym typeface="inpin heiti" panose="00000500000000000000" pitchFamily="2" charset="-122"/>
              </a:endParaRPr>
            </a:p>
          </p:txBody>
        </p:sp>
        <p:grpSp>
          <p:nvGrpSpPr>
            <p:cNvPr id="17" name="Group 61"/>
            <p:cNvGrpSpPr/>
            <p:nvPr/>
          </p:nvGrpSpPr>
          <p:grpSpPr>
            <a:xfrm>
              <a:off x="7577135" y="5063525"/>
              <a:ext cx="467425" cy="453208"/>
              <a:chOff x="4411266" y="2303265"/>
              <a:chExt cx="325040" cy="315154"/>
            </a:xfrm>
            <a:solidFill>
              <a:schemeClr val="bg1"/>
            </a:solidFill>
          </p:grpSpPr>
          <p:sp>
            <p:nvSpPr>
              <p:cNvPr id="18" name="Freeform 28"/>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p:spPr>
            <p:txBody>
              <a:bodyPr lIns="0" tIns="0" rIns="0" bIns="0"/>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Freeform 30"/>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p:spPr>
            <p:txBody>
              <a:bodyPr lIns="0" tIns="0" rIns="0" bIns="0"/>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20" name="Group 4"/>
          <p:cNvGrpSpPr/>
          <p:nvPr/>
        </p:nvGrpSpPr>
        <p:grpSpPr>
          <a:xfrm>
            <a:off x="3139209" y="2469881"/>
            <a:ext cx="842035" cy="838239"/>
            <a:chOff x="4256200" y="3360593"/>
            <a:chExt cx="1140534" cy="1140533"/>
          </a:xfrm>
        </p:grpSpPr>
        <p:sp>
          <p:nvSpPr>
            <p:cNvPr id="21" name="Oval 24"/>
            <p:cNvSpPr/>
            <p:nvPr/>
          </p:nvSpPr>
          <p:spPr>
            <a:xfrm>
              <a:off x="4256200" y="3360593"/>
              <a:ext cx="1140534" cy="1140533"/>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latin typeface="inpin heiti" panose="00000500000000000000" pitchFamily="2" charset="-122"/>
                <a:ea typeface="inpin heiti" panose="00000500000000000000" pitchFamily="2" charset="-122"/>
                <a:cs typeface="Open Sans" panose="020B0606030504020204" pitchFamily="34" charset="0"/>
                <a:sym typeface="inpin heiti" panose="00000500000000000000" pitchFamily="2" charset="-122"/>
              </a:endParaRPr>
            </a:p>
          </p:txBody>
        </p:sp>
        <p:grpSp>
          <p:nvGrpSpPr>
            <p:cNvPr id="22" name="Group 64"/>
            <p:cNvGrpSpPr/>
            <p:nvPr/>
          </p:nvGrpSpPr>
          <p:grpSpPr>
            <a:xfrm>
              <a:off x="4569824" y="3639786"/>
              <a:ext cx="537185" cy="596560"/>
              <a:chOff x="7502526" y="2405063"/>
              <a:chExt cx="301625" cy="334964"/>
            </a:xfrm>
            <a:solidFill>
              <a:schemeClr val="bg1"/>
            </a:solidFill>
          </p:grpSpPr>
          <p:sp>
            <p:nvSpPr>
              <p:cNvPr id="23" name="Freeform 112"/>
              <p:cNvSpPr/>
              <p:nvPr/>
            </p:nvSpPr>
            <p:spPr bwMode="auto">
              <a:xfrm>
                <a:off x="7708901" y="2405063"/>
                <a:ext cx="95250" cy="90488"/>
              </a:xfrm>
              <a:custGeom>
                <a:avLst/>
                <a:gdLst>
                  <a:gd name="T0" fmla="*/ 19 w 25"/>
                  <a:gd name="T1" fmla="*/ 24 h 24"/>
                  <a:gd name="T2" fmla="*/ 21 w 25"/>
                  <a:gd name="T3" fmla="*/ 22 h 24"/>
                  <a:gd name="T4" fmla="*/ 19 w 25"/>
                  <a:gd name="T5" fmla="*/ 4 h 24"/>
                  <a:gd name="T6" fmla="*/ 0 w 25"/>
                  <a:gd name="T7" fmla="*/ 7 h 24"/>
                  <a:gd name="T8" fmla="*/ 0 w 25"/>
                  <a:gd name="T9" fmla="*/ 8 h 24"/>
                  <a:gd name="T10" fmla="*/ 19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19" y="24"/>
                    </a:moveTo>
                    <a:cubicBezTo>
                      <a:pt x="20" y="23"/>
                      <a:pt x="20" y="23"/>
                      <a:pt x="21" y="22"/>
                    </a:cubicBezTo>
                    <a:cubicBezTo>
                      <a:pt x="25" y="17"/>
                      <a:pt x="24" y="8"/>
                      <a:pt x="19" y="4"/>
                    </a:cubicBezTo>
                    <a:cubicBezTo>
                      <a:pt x="13" y="0"/>
                      <a:pt x="5" y="1"/>
                      <a:pt x="0" y="7"/>
                    </a:cubicBezTo>
                    <a:cubicBezTo>
                      <a:pt x="0" y="7"/>
                      <a:pt x="0" y="7"/>
                      <a:pt x="0" y="8"/>
                    </a:cubicBezTo>
                    <a:cubicBezTo>
                      <a:pt x="8" y="11"/>
                      <a:pt x="15" y="17"/>
                      <a:pt x="1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Freeform 113"/>
              <p:cNvSpPr>
                <a:spLocks noEditPoints="1"/>
              </p:cNvSpPr>
              <p:nvPr/>
            </p:nvSpPr>
            <p:spPr bwMode="auto">
              <a:xfrm>
                <a:off x="7518404" y="2438402"/>
                <a:ext cx="274638" cy="301625"/>
              </a:xfrm>
              <a:custGeom>
                <a:avLst/>
                <a:gdLst>
                  <a:gd name="T0" fmla="*/ 43 w 73"/>
                  <a:gd name="T1" fmla="*/ 0 h 80"/>
                  <a:gd name="T2" fmla="*/ 42 w 73"/>
                  <a:gd name="T3" fmla="*/ 0 h 80"/>
                  <a:gd name="T4" fmla="*/ 42 w 73"/>
                  <a:gd name="T5" fmla="*/ 0 h 80"/>
                  <a:gd name="T6" fmla="*/ 41 w 73"/>
                  <a:gd name="T7" fmla="*/ 0 h 80"/>
                  <a:gd name="T8" fmla="*/ 41 w 73"/>
                  <a:gd name="T9" fmla="*/ 0 h 80"/>
                  <a:gd name="T10" fmla="*/ 40 w 73"/>
                  <a:gd name="T11" fmla="*/ 0 h 80"/>
                  <a:gd name="T12" fmla="*/ 40 w 73"/>
                  <a:gd name="T13" fmla="*/ 0 h 80"/>
                  <a:gd name="T14" fmla="*/ 39 w 73"/>
                  <a:gd name="T15" fmla="*/ 0 h 80"/>
                  <a:gd name="T16" fmla="*/ 39 w 73"/>
                  <a:gd name="T17" fmla="*/ 0 h 80"/>
                  <a:gd name="T18" fmla="*/ 38 w 73"/>
                  <a:gd name="T19" fmla="*/ 0 h 80"/>
                  <a:gd name="T20" fmla="*/ 38 w 73"/>
                  <a:gd name="T21" fmla="*/ 0 h 80"/>
                  <a:gd name="T22" fmla="*/ 37 w 73"/>
                  <a:gd name="T23" fmla="*/ 0 h 80"/>
                  <a:gd name="T24" fmla="*/ 36 w 73"/>
                  <a:gd name="T25" fmla="*/ 0 h 80"/>
                  <a:gd name="T26" fmla="*/ 35 w 73"/>
                  <a:gd name="T27" fmla="*/ 0 h 80"/>
                  <a:gd name="T28" fmla="*/ 34 w 73"/>
                  <a:gd name="T29" fmla="*/ 0 h 80"/>
                  <a:gd name="T30" fmla="*/ 33 w 73"/>
                  <a:gd name="T31" fmla="*/ 0 h 80"/>
                  <a:gd name="T32" fmla="*/ 32 w 73"/>
                  <a:gd name="T33" fmla="*/ 0 h 80"/>
                  <a:gd name="T34" fmla="*/ 32 w 73"/>
                  <a:gd name="T35" fmla="*/ 0 h 80"/>
                  <a:gd name="T36" fmla="*/ 32 w 73"/>
                  <a:gd name="T37" fmla="*/ 0 h 80"/>
                  <a:gd name="T38" fmla="*/ 32 w 73"/>
                  <a:gd name="T39" fmla="*/ 0 h 80"/>
                  <a:gd name="T40" fmla="*/ 31 w 73"/>
                  <a:gd name="T41" fmla="*/ 0 h 80"/>
                  <a:gd name="T42" fmla="*/ 31 w 73"/>
                  <a:gd name="T43" fmla="*/ 0 h 80"/>
                  <a:gd name="T44" fmla="*/ 30 w 73"/>
                  <a:gd name="T45" fmla="*/ 0 h 80"/>
                  <a:gd name="T46" fmla="*/ 0 w 73"/>
                  <a:gd name="T47" fmla="*/ 37 h 80"/>
                  <a:gd name="T48" fmla="*/ 12 w 73"/>
                  <a:gd name="T49" fmla="*/ 64 h 80"/>
                  <a:gd name="T50" fmla="*/ 7 w 73"/>
                  <a:gd name="T51" fmla="*/ 69 h 80"/>
                  <a:gd name="T52" fmla="*/ 7 w 73"/>
                  <a:gd name="T53" fmla="*/ 77 h 80"/>
                  <a:gd name="T54" fmla="*/ 14 w 73"/>
                  <a:gd name="T55" fmla="*/ 77 h 80"/>
                  <a:gd name="T56" fmla="*/ 21 w 73"/>
                  <a:gd name="T57" fmla="*/ 70 h 80"/>
                  <a:gd name="T58" fmla="*/ 36 w 73"/>
                  <a:gd name="T59" fmla="*/ 73 h 80"/>
                  <a:gd name="T60" fmla="*/ 52 w 73"/>
                  <a:gd name="T61" fmla="*/ 70 h 80"/>
                  <a:gd name="T62" fmla="*/ 58 w 73"/>
                  <a:gd name="T63" fmla="*/ 77 h 80"/>
                  <a:gd name="T64" fmla="*/ 66 w 73"/>
                  <a:gd name="T65" fmla="*/ 77 h 80"/>
                  <a:gd name="T66" fmla="*/ 66 w 73"/>
                  <a:gd name="T67" fmla="*/ 69 h 80"/>
                  <a:gd name="T68" fmla="*/ 61 w 73"/>
                  <a:gd name="T69" fmla="*/ 64 h 80"/>
                  <a:gd name="T70" fmla="*/ 73 w 73"/>
                  <a:gd name="T71" fmla="*/ 37 h 80"/>
                  <a:gd name="T72" fmla="*/ 43 w 73"/>
                  <a:gd name="T73" fmla="*/ 0 h 80"/>
                  <a:gd name="T74" fmla="*/ 36 w 73"/>
                  <a:gd name="T75" fmla="*/ 65 h 80"/>
                  <a:gd name="T76" fmla="*/ 8 w 73"/>
                  <a:gd name="T77" fmla="*/ 37 h 80"/>
                  <a:gd name="T78" fmla="*/ 36 w 73"/>
                  <a:gd name="T79" fmla="*/ 8 h 80"/>
                  <a:gd name="T80" fmla="*/ 64 w 73"/>
                  <a:gd name="T81" fmla="*/ 37 h 80"/>
                  <a:gd name="T82" fmla="*/ 36 w 73"/>
                  <a:gd name="T8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80">
                    <a:moveTo>
                      <a:pt x="43" y="0"/>
                    </a:moveTo>
                    <a:cubicBezTo>
                      <a:pt x="42" y="0"/>
                      <a:pt x="42" y="0"/>
                      <a:pt x="42" y="0"/>
                    </a:cubicBezTo>
                    <a:cubicBezTo>
                      <a:pt x="42" y="0"/>
                      <a:pt x="42" y="0"/>
                      <a:pt x="42" y="0"/>
                    </a:cubicBezTo>
                    <a:cubicBezTo>
                      <a:pt x="42" y="0"/>
                      <a:pt x="41" y="0"/>
                      <a:pt x="41" y="0"/>
                    </a:cubicBezTo>
                    <a:cubicBezTo>
                      <a:pt x="41" y="0"/>
                      <a:pt x="41" y="0"/>
                      <a:pt x="41" y="0"/>
                    </a:cubicBezTo>
                    <a:cubicBezTo>
                      <a:pt x="41" y="0"/>
                      <a:pt x="40" y="0"/>
                      <a:pt x="40" y="0"/>
                    </a:cubicBezTo>
                    <a:cubicBezTo>
                      <a:pt x="40" y="0"/>
                      <a:pt x="40" y="0"/>
                      <a:pt x="40" y="0"/>
                    </a:cubicBezTo>
                    <a:cubicBezTo>
                      <a:pt x="40" y="0"/>
                      <a:pt x="39" y="0"/>
                      <a:pt x="39" y="0"/>
                    </a:cubicBezTo>
                    <a:cubicBezTo>
                      <a:pt x="39" y="0"/>
                      <a:pt x="39" y="0"/>
                      <a:pt x="39" y="0"/>
                    </a:cubicBezTo>
                    <a:cubicBezTo>
                      <a:pt x="39" y="0"/>
                      <a:pt x="38" y="0"/>
                      <a:pt x="38" y="0"/>
                    </a:cubicBezTo>
                    <a:cubicBezTo>
                      <a:pt x="38" y="0"/>
                      <a:pt x="38" y="0"/>
                      <a:pt x="38" y="0"/>
                    </a:cubicBezTo>
                    <a:cubicBezTo>
                      <a:pt x="38" y="0"/>
                      <a:pt x="38" y="0"/>
                      <a:pt x="37" y="0"/>
                    </a:cubicBezTo>
                    <a:cubicBezTo>
                      <a:pt x="37" y="0"/>
                      <a:pt x="37" y="0"/>
                      <a:pt x="36" y="0"/>
                    </a:cubicBezTo>
                    <a:cubicBezTo>
                      <a:pt x="36" y="0"/>
                      <a:pt x="36" y="0"/>
                      <a:pt x="35" y="0"/>
                    </a:cubicBezTo>
                    <a:cubicBezTo>
                      <a:pt x="35" y="0"/>
                      <a:pt x="35" y="0"/>
                      <a:pt x="34" y="0"/>
                    </a:cubicBezTo>
                    <a:cubicBezTo>
                      <a:pt x="34" y="0"/>
                      <a:pt x="34" y="0"/>
                      <a:pt x="33" y="0"/>
                    </a:cubicBezTo>
                    <a:cubicBezTo>
                      <a:pt x="33" y="0"/>
                      <a:pt x="33" y="0"/>
                      <a:pt x="32"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0" y="0"/>
                      <a:pt x="30" y="0"/>
                      <a:pt x="30" y="0"/>
                    </a:cubicBezTo>
                    <a:cubicBezTo>
                      <a:pt x="13" y="4"/>
                      <a:pt x="0" y="19"/>
                      <a:pt x="0" y="37"/>
                    </a:cubicBezTo>
                    <a:cubicBezTo>
                      <a:pt x="0" y="47"/>
                      <a:pt x="4" y="57"/>
                      <a:pt x="12" y="64"/>
                    </a:cubicBezTo>
                    <a:cubicBezTo>
                      <a:pt x="7" y="69"/>
                      <a:pt x="7" y="69"/>
                      <a:pt x="7" y="69"/>
                    </a:cubicBezTo>
                    <a:cubicBezTo>
                      <a:pt x="4" y="71"/>
                      <a:pt x="5" y="77"/>
                      <a:pt x="7" y="77"/>
                    </a:cubicBezTo>
                    <a:cubicBezTo>
                      <a:pt x="9" y="79"/>
                      <a:pt x="12" y="79"/>
                      <a:pt x="14" y="77"/>
                    </a:cubicBezTo>
                    <a:cubicBezTo>
                      <a:pt x="16" y="75"/>
                      <a:pt x="20" y="72"/>
                      <a:pt x="21" y="70"/>
                    </a:cubicBezTo>
                    <a:cubicBezTo>
                      <a:pt x="25" y="72"/>
                      <a:pt x="31" y="73"/>
                      <a:pt x="36" y="73"/>
                    </a:cubicBezTo>
                    <a:cubicBezTo>
                      <a:pt x="42" y="73"/>
                      <a:pt x="47" y="72"/>
                      <a:pt x="52" y="70"/>
                    </a:cubicBezTo>
                    <a:cubicBezTo>
                      <a:pt x="53" y="72"/>
                      <a:pt x="57" y="75"/>
                      <a:pt x="58" y="77"/>
                    </a:cubicBezTo>
                    <a:cubicBezTo>
                      <a:pt x="62" y="80"/>
                      <a:pt x="65" y="77"/>
                      <a:pt x="66" y="77"/>
                    </a:cubicBezTo>
                    <a:cubicBezTo>
                      <a:pt x="68" y="74"/>
                      <a:pt x="68" y="71"/>
                      <a:pt x="66" y="69"/>
                    </a:cubicBezTo>
                    <a:cubicBezTo>
                      <a:pt x="61" y="64"/>
                      <a:pt x="61" y="64"/>
                      <a:pt x="61" y="64"/>
                    </a:cubicBezTo>
                    <a:cubicBezTo>
                      <a:pt x="68" y="57"/>
                      <a:pt x="73" y="47"/>
                      <a:pt x="73" y="37"/>
                    </a:cubicBezTo>
                    <a:cubicBezTo>
                      <a:pt x="73" y="19"/>
                      <a:pt x="60" y="4"/>
                      <a:pt x="43" y="0"/>
                    </a:cubicBezTo>
                    <a:close/>
                    <a:moveTo>
                      <a:pt x="36" y="65"/>
                    </a:moveTo>
                    <a:cubicBezTo>
                      <a:pt x="21" y="65"/>
                      <a:pt x="8" y="52"/>
                      <a:pt x="8" y="37"/>
                    </a:cubicBezTo>
                    <a:cubicBezTo>
                      <a:pt x="8" y="21"/>
                      <a:pt x="21" y="8"/>
                      <a:pt x="36" y="8"/>
                    </a:cubicBezTo>
                    <a:cubicBezTo>
                      <a:pt x="52" y="8"/>
                      <a:pt x="64" y="21"/>
                      <a:pt x="64" y="37"/>
                    </a:cubicBezTo>
                    <a:cubicBezTo>
                      <a:pt x="64" y="52"/>
                      <a:pt x="52" y="65"/>
                      <a:pt x="36"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Freeform 114"/>
              <p:cNvSpPr/>
              <p:nvPr/>
            </p:nvSpPr>
            <p:spPr bwMode="auto">
              <a:xfrm>
                <a:off x="7502526" y="2405063"/>
                <a:ext cx="98425" cy="90488"/>
              </a:xfrm>
              <a:custGeom>
                <a:avLst/>
                <a:gdLst>
                  <a:gd name="T0" fmla="*/ 6 w 26"/>
                  <a:gd name="T1" fmla="*/ 24 h 24"/>
                  <a:gd name="T2" fmla="*/ 26 w 26"/>
                  <a:gd name="T3" fmla="*/ 8 h 24"/>
                  <a:gd name="T4" fmla="*/ 25 w 26"/>
                  <a:gd name="T5" fmla="*/ 7 h 24"/>
                  <a:gd name="T6" fmla="*/ 7 w 26"/>
                  <a:gd name="T7" fmla="*/ 4 h 24"/>
                  <a:gd name="T8" fmla="*/ 5 w 26"/>
                  <a:gd name="T9" fmla="*/ 22 h 24"/>
                  <a:gd name="T10" fmla="*/ 6 w 26"/>
                  <a:gd name="T11" fmla="*/ 24 h 24"/>
                </a:gdLst>
                <a:ahLst/>
                <a:cxnLst>
                  <a:cxn ang="0">
                    <a:pos x="T0" y="T1"/>
                  </a:cxn>
                  <a:cxn ang="0">
                    <a:pos x="T2" y="T3"/>
                  </a:cxn>
                  <a:cxn ang="0">
                    <a:pos x="T4" y="T5"/>
                  </a:cxn>
                  <a:cxn ang="0">
                    <a:pos x="T6" y="T7"/>
                  </a:cxn>
                  <a:cxn ang="0">
                    <a:pos x="T8" y="T9"/>
                  </a:cxn>
                  <a:cxn ang="0">
                    <a:pos x="T10" y="T11"/>
                  </a:cxn>
                </a:cxnLst>
                <a:rect l="0" t="0" r="r" b="b"/>
                <a:pathLst>
                  <a:path w="26" h="24">
                    <a:moveTo>
                      <a:pt x="6" y="24"/>
                    </a:moveTo>
                    <a:cubicBezTo>
                      <a:pt x="11" y="17"/>
                      <a:pt x="18" y="11"/>
                      <a:pt x="26" y="8"/>
                    </a:cubicBezTo>
                    <a:cubicBezTo>
                      <a:pt x="26" y="7"/>
                      <a:pt x="25" y="7"/>
                      <a:pt x="25" y="7"/>
                    </a:cubicBezTo>
                    <a:cubicBezTo>
                      <a:pt x="21" y="1"/>
                      <a:pt x="13" y="0"/>
                      <a:pt x="7" y="4"/>
                    </a:cubicBezTo>
                    <a:cubicBezTo>
                      <a:pt x="1" y="8"/>
                      <a:pt x="0" y="17"/>
                      <a:pt x="5" y="22"/>
                    </a:cubicBezTo>
                    <a:cubicBezTo>
                      <a:pt x="5" y="23"/>
                      <a:pt x="6" y="23"/>
                      <a:pt x="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Freeform 115"/>
              <p:cNvSpPr/>
              <p:nvPr/>
            </p:nvSpPr>
            <p:spPr bwMode="auto">
              <a:xfrm>
                <a:off x="7650163" y="2476501"/>
                <a:ext cx="11113" cy="44450"/>
              </a:xfrm>
              <a:custGeom>
                <a:avLst/>
                <a:gdLst>
                  <a:gd name="T0" fmla="*/ 1 w 3"/>
                  <a:gd name="T1" fmla="*/ 12 h 12"/>
                  <a:gd name="T2" fmla="*/ 3 w 3"/>
                  <a:gd name="T3" fmla="*/ 10 h 12"/>
                  <a:gd name="T4" fmla="*/ 3 w 3"/>
                  <a:gd name="T5" fmla="*/ 2 h 12"/>
                  <a:gd name="T6" fmla="*/ 1 w 3"/>
                  <a:gd name="T7" fmla="*/ 0 h 12"/>
                  <a:gd name="T8" fmla="*/ 0 w 3"/>
                  <a:gd name="T9" fmla="*/ 2 h 12"/>
                  <a:gd name="T10" fmla="*/ 0 w 3"/>
                  <a:gd name="T11" fmla="*/ 10 h 12"/>
                  <a:gd name="T12" fmla="*/ 1 w 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12"/>
                    </a:moveTo>
                    <a:cubicBezTo>
                      <a:pt x="2" y="12"/>
                      <a:pt x="3" y="11"/>
                      <a:pt x="3" y="10"/>
                    </a:cubicBezTo>
                    <a:cubicBezTo>
                      <a:pt x="3" y="2"/>
                      <a:pt x="3" y="2"/>
                      <a:pt x="3" y="2"/>
                    </a:cubicBezTo>
                    <a:cubicBezTo>
                      <a:pt x="3" y="1"/>
                      <a:pt x="2" y="0"/>
                      <a:pt x="1" y="0"/>
                    </a:cubicBezTo>
                    <a:cubicBezTo>
                      <a:pt x="0" y="0"/>
                      <a:pt x="0" y="1"/>
                      <a:pt x="0" y="2"/>
                    </a:cubicBezTo>
                    <a:cubicBezTo>
                      <a:pt x="0" y="10"/>
                      <a:pt x="0" y="10"/>
                      <a:pt x="0" y="10"/>
                    </a:cubicBezTo>
                    <a:cubicBezTo>
                      <a:pt x="0" y="11"/>
                      <a:pt x="0"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Freeform 116"/>
              <p:cNvSpPr/>
              <p:nvPr/>
            </p:nvSpPr>
            <p:spPr bwMode="auto">
              <a:xfrm>
                <a:off x="7551738" y="2570163"/>
                <a:ext cx="44450"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Freeform 117"/>
              <p:cNvSpPr/>
              <p:nvPr/>
            </p:nvSpPr>
            <p:spPr bwMode="auto">
              <a:xfrm>
                <a:off x="7708901" y="2570163"/>
                <a:ext cx="46038"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Freeform 118"/>
              <p:cNvSpPr/>
              <p:nvPr/>
            </p:nvSpPr>
            <p:spPr bwMode="auto">
              <a:xfrm>
                <a:off x="7650163" y="2633663"/>
                <a:ext cx="11113" cy="46038"/>
              </a:xfrm>
              <a:custGeom>
                <a:avLst/>
                <a:gdLst>
                  <a:gd name="T0" fmla="*/ 1 w 3"/>
                  <a:gd name="T1" fmla="*/ 0 h 12"/>
                  <a:gd name="T2" fmla="*/ 0 w 3"/>
                  <a:gd name="T3" fmla="*/ 1 h 12"/>
                  <a:gd name="T4" fmla="*/ 0 w 3"/>
                  <a:gd name="T5" fmla="*/ 10 h 12"/>
                  <a:gd name="T6" fmla="*/ 1 w 3"/>
                  <a:gd name="T7" fmla="*/ 12 h 12"/>
                  <a:gd name="T8" fmla="*/ 3 w 3"/>
                  <a:gd name="T9" fmla="*/ 10 h 12"/>
                  <a:gd name="T10" fmla="*/ 3 w 3"/>
                  <a:gd name="T11" fmla="*/ 1 h 12"/>
                  <a:gd name="T12" fmla="*/ 1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0"/>
                    </a:moveTo>
                    <a:cubicBezTo>
                      <a:pt x="0" y="0"/>
                      <a:pt x="0" y="1"/>
                      <a:pt x="0" y="1"/>
                    </a:cubicBezTo>
                    <a:cubicBezTo>
                      <a:pt x="0" y="10"/>
                      <a:pt x="0" y="10"/>
                      <a:pt x="0" y="10"/>
                    </a:cubicBezTo>
                    <a:cubicBezTo>
                      <a:pt x="0" y="11"/>
                      <a:pt x="0" y="12"/>
                      <a:pt x="1" y="12"/>
                    </a:cubicBezTo>
                    <a:cubicBezTo>
                      <a:pt x="2" y="12"/>
                      <a:pt x="3" y="11"/>
                      <a:pt x="3" y="10"/>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Freeform 119"/>
              <p:cNvSpPr/>
              <p:nvPr/>
            </p:nvSpPr>
            <p:spPr bwMode="auto">
              <a:xfrm>
                <a:off x="7593013" y="2506663"/>
                <a:ext cx="128588" cy="85725"/>
              </a:xfrm>
              <a:custGeom>
                <a:avLst/>
                <a:gdLst>
                  <a:gd name="T0" fmla="*/ 18 w 34"/>
                  <a:gd name="T1" fmla="*/ 18 h 23"/>
                  <a:gd name="T2" fmla="*/ 33 w 34"/>
                  <a:gd name="T3" fmla="*/ 3 h 23"/>
                  <a:gd name="T4" fmla="*/ 34 w 34"/>
                  <a:gd name="T5" fmla="*/ 2 h 23"/>
                  <a:gd name="T6" fmla="*/ 33 w 34"/>
                  <a:gd name="T7" fmla="*/ 1 h 23"/>
                  <a:gd name="T8" fmla="*/ 32 w 34"/>
                  <a:gd name="T9" fmla="*/ 0 h 23"/>
                  <a:gd name="T10" fmla="*/ 31 w 34"/>
                  <a:gd name="T11" fmla="*/ 1 h 23"/>
                  <a:gd name="T12" fmla="*/ 20 w 34"/>
                  <a:gd name="T13" fmla="*/ 12 h 23"/>
                  <a:gd name="T14" fmla="*/ 16 w 34"/>
                  <a:gd name="T15" fmla="*/ 16 h 23"/>
                  <a:gd name="T16" fmla="*/ 16 w 34"/>
                  <a:gd name="T17" fmla="*/ 16 h 23"/>
                  <a:gd name="T18" fmla="*/ 16 w 34"/>
                  <a:gd name="T19" fmla="*/ 16 h 23"/>
                  <a:gd name="T20" fmla="*/ 15 w 34"/>
                  <a:gd name="T21" fmla="*/ 15 h 23"/>
                  <a:gd name="T22" fmla="*/ 15 w 34"/>
                  <a:gd name="T23" fmla="*/ 15 h 23"/>
                  <a:gd name="T24" fmla="*/ 15 w 34"/>
                  <a:gd name="T25" fmla="*/ 15 h 23"/>
                  <a:gd name="T26" fmla="*/ 4 w 34"/>
                  <a:gd name="T27" fmla="*/ 7 h 23"/>
                  <a:gd name="T28" fmla="*/ 2 w 34"/>
                  <a:gd name="T29" fmla="*/ 6 h 23"/>
                  <a:gd name="T30" fmla="*/ 1 w 34"/>
                  <a:gd name="T31" fmla="*/ 7 h 23"/>
                  <a:gd name="T32" fmla="*/ 0 w 34"/>
                  <a:gd name="T33" fmla="*/ 9 h 23"/>
                  <a:gd name="T34" fmla="*/ 1 w 34"/>
                  <a:gd name="T35" fmla="*/ 10 h 23"/>
                  <a:gd name="T36" fmla="*/ 13 w 34"/>
                  <a:gd name="T37" fmla="*/ 19 h 23"/>
                  <a:gd name="T38" fmla="*/ 12 w 34"/>
                  <a:gd name="T39" fmla="*/ 20 h 23"/>
                  <a:gd name="T40" fmla="*/ 11 w 34"/>
                  <a:gd name="T41" fmla="*/ 21 h 23"/>
                  <a:gd name="T42" fmla="*/ 12 w 34"/>
                  <a:gd name="T43" fmla="*/ 23 h 23"/>
                  <a:gd name="T44" fmla="*/ 13 w 34"/>
                  <a:gd name="T45" fmla="*/ 23 h 23"/>
                  <a:gd name="T46" fmla="*/ 16 w 34"/>
                  <a:gd name="T47" fmla="*/ 21 h 23"/>
                  <a:gd name="T48" fmla="*/ 17 w 34"/>
                  <a:gd name="T49" fmla="*/ 22 h 23"/>
                  <a:gd name="T50" fmla="*/ 18 w 34"/>
                  <a:gd name="T51" fmla="*/ 23 h 23"/>
                  <a:gd name="T52" fmla="*/ 20 w 34"/>
                  <a:gd name="T53" fmla="*/ 23 h 23"/>
                  <a:gd name="T54" fmla="*/ 21 w 34"/>
                  <a:gd name="T55" fmla="*/ 21 h 23"/>
                  <a:gd name="T56" fmla="*/ 21 w 34"/>
                  <a:gd name="T57" fmla="*/ 19 h 23"/>
                  <a:gd name="T58" fmla="*/ 18 w 34"/>
                  <a:gd name="T5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3">
                    <a:moveTo>
                      <a:pt x="18" y="18"/>
                    </a:moveTo>
                    <a:cubicBezTo>
                      <a:pt x="33" y="3"/>
                      <a:pt x="33" y="3"/>
                      <a:pt x="33" y="3"/>
                    </a:cubicBezTo>
                    <a:cubicBezTo>
                      <a:pt x="33" y="3"/>
                      <a:pt x="34" y="2"/>
                      <a:pt x="34" y="2"/>
                    </a:cubicBezTo>
                    <a:cubicBezTo>
                      <a:pt x="34" y="2"/>
                      <a:pt x="33" y="1"/>
                      <a:pt x="33" y="1"/>
                    </a:cubicBezTo>
                    <a:cubicBezTo>
                      <a:pt x="33" y="1"/>
                      <a:pt x="32" y="0"/>
                      <a:pt x="32" y="0"/>
                    </a:cubicBezTo>
                    <a:cubicBezTo>
                      <a:pt x="32" y="0"/>
                      <a:pt x="31" y="1"/>
                      <a:pt x="31" y="1"/>
                    </a:cubicBezTo>
                    <a:cubicBezTo>
                      <a:pt x="20" y="12"/>
                      <a:pt x="20" y="12"/>
                      <a:pt x="20" y="12"/>
                    </a:cubicBezTo>
                    <a:cubicBezTo>
                      <a:pt x="16" y="16"/>
                      <a:pt x="16" y="16"/>
                      <a:pt x="16" y="16"/>
                    </a:cubicBezTo>
                    <a:cubicBezTo>
                      <a:pt x="16" y="16"/>
                      <a:pt x="16" y="16"/>
                      <a:pt x="16" y="16"/>
                    </a:cubicBezTo>
                    <a:cubicBezTo>
                      <a:pt x="16" y="16"/>
                      <a:pt x="16" y="16"/>
                      <a:pt x="16" y="16"/>
                    </a:cubicBezTo>
                    <a:cubicBezTo>
                      <a:pt x="15" y="15"/>
                      <a:pt x="15" y="15"/>
                      <a:pt x="15" y="15"/>
                    </a:cubicBezTo>
                    <a:cubicBezTo>
                      <a:pt x="15" y="15"/>
                      <a:pt x="15" y="15"/>
                      <a:pt x="15" y="15"/>
                    </a:cubicBezTo>
                    <a:cubicBezTo>
                      <a:pt x="15" y="15"/>
                      <a:pt x="15" y="15"/>
                      <a:pt x="15" y="15"/>
                    </a:cubicBezTo>
                    <a:cubicBezTo>
                      <a:pt x="4" y="7"/>
                      <a:pt x="4" y="7"/>
                      <a:pt x="4" y="7"/>
                    </a:cubicBezTo>
                    <a:cubicBezTo>
                      <a:pt x="3" y="6"/>
                      <a:pt x="3" y="6"/>
                      <a:pt x="2" y="6"/>
                    </a:cubicBezTo>
                    <a:cubicBezTo>
                      <a:pt x="2" y="6"/>
                      <a:pt x="1" y="7"/>
                      <a:pt x="1" y="7"/>
                    </a:cubicBezTo>
                    <a:cubicBezTo>
                      <a:pt x="0" y="8"/>
                      <a:pt x="0" y="8"/>
                      <a:pt x="0" y="9"/>
                    </a:cubicBezTo>
                    <a:cubicBezTo>
                      <a:pt x="0" y="9"/>
                      <a:pt x="1" y="10"/>
                      <a:pt x="1" y="10"/>
                    </a:cubicBezTo>
                    <a:cubicBezTo>
                      <a:pt x="13" y="19"/>
                      <a:pt x="13" y="19"/>
                      <a:pt x="13" y="19"/>
                    </a:cubicBezTo>
                    <a:cubicBezTo>
                      <a:pt x="12" y="20"/>
                      <a:pt x="12" y="20"/>
                      <a:pt x="12" y="20"/>
                    </a:cubicBezTo>
                    <a:cubicBezTo>
                      <a:pt x="11" y="21"/>
                      <a:pt x="11" y="21"/>
                      <a:pt x="11" y="21"/>
                    </a:cubicBezTo>
                    <a:cubicBezTo>
                      <a:pt x="11" y="22"/>
                      <a:pt x="11" y="22"/>
                      <a:pt x="12" y="23"/>
                    </a:cubicBezTo>
                    <a:cubicBezTo>
                      <a:pt x="12" y="23"/>
                      <a:pt x="12" y="23"/>
                      <a:pt x="13" y="23"/>
                    </a:cubicBezTo>
                    <a:cubicBezTo>
                      <a:pt x="16" y="21"/>
                      <a:pt x="16" y="21"/>
                      <a:pt x="16" y="21"/>
                    </a:cubicBezTo>
                    <a:cubicBezTo>
                      <a:pt x="17" y="22"/>
                      <a:pt x="17" y="22"/>
                      <a:pt x="17" y="22"/>
                    </a:cubicBezTo>
                    <a:cubicBezTo>
                      <a:pt x="18" y="23"/>
                      <a:pt x="18" y="23"/>
                      <a:pt x="18" y="23"/>
                    </a:cubicBezTo>
                    <a:cubicBezTo>
                      <a:pt x="18" y="23"/>
                      <a:pt x="19" y="23"/>
                      <a:pt x="20" y="23"/>
                    </a:cubicBezTo>
                    <a:cubicBezTo>
                      <a:pt x="21" y="23"/>
                      <a:pt x="22" y="22"/>
                      <a:pt x="21" y="21"/>
                    </a:cubicBezTo>
                    <a:cubicBezTo>
                      <a:pt x="21" y="20"/>
                      <a:pt x="21" y="20"/>
                      <a:pt x="21" y="19"/>
                    </a:cubicBezTo>
                    <a:lnTo>
                      <a:pt x="1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inpin heiti" panose="00000500000000000000" pitchFamily="2" charset="-122"/>
                  <a:ea typeface="inpin heiti" panose="00000500000000000000" pitchFamily="2" charset="-122"/>
                  <a:sym typeface="inpin heiti" panose="00000500000000000000" pitchFamily="2" charset="-122"/>
                </a:endParaRPr>
              </a:p>
            </p:txBody>
          </p:sp>
        </p:grpSp>
      </p:grpSp>
      <p:grpSp>
        <p:nvGrpSpPr>
          <p:cNvPr id="31" name="组合 30"/>
          <p:cNvGrpSpPr/>
          <p:nvPr/>
        </p:nvGrpSpPr>
        <p:grpSpPr>
          <a:xfrm>
            <a:off x="6030441" y="2224417"/>
            <a:ext cx="1723148" cy="554948"/>
            <a:chOff x="762113" y="4680836"/>
            <a:chExt cx="2333999" cy="755078"/>
          </a:xfrm>
        </p:grpSpPr>
        <p:sp>
          <p:nvSpPr>
            <p:cNvPr id="32" name="TextBox 13"/>
            <p:cNvSpPr txBox="1"/>
            <p:nvPr/>
          </p:nvSpPr>
          <p:spPr>
            <a:xfrm>
              <a:off x="762113" y="4680836"/>
              <a:ext cx="1295287" cy="276476"/>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人体交互系统</a:t>
              </a:r>
              <a:endParaRPr 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3" name="TextBox 13"/>
            <p:cNvSpPr txBox="1"/>
            <p:nvPr/>
          </p:nvSpPr>
          <p:spPr>
            <a:xfrm>
              <a:off x="762113" y="5002837"/>
              <a:ext cx="2333999" cy="433077"/>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人机交互系统的前提也是对行人进行检测与追踪。</a:t>
              </a:r>
              <a:endParaRPr lang="en-US" altLang="zh-CN"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34" name="组合 33"/>
          <p:cNvGrpSpPr/>
          <p:nvPr/>
        </p:nvGrpSpPr>
        <p:grpSpPr>
          <a:xfrm>
            <a:off x="6501367" y="3624112"/>
            <a:ext cx="1723148" cy="554948"/>
            <a:chOff x="762113" y="4680836"/>
            <a:chExt cx="2333999" cy="755078"/>
          </a:xfrm>
        </p:grpSpPr>
        <p:sp>
          <p:nvSpPr>
            <p:cNvPr id="35" name="TextBox 13"/>
            <p:cNvSpPr txBox="1"/>
            <p:nvPr/>
          </p:nvSpPr>
          <p:spPr>
            <a:xfrm>
              <a:off x="762113" y="4680836"/>
              <a:ext cx="1832426" cy="275952"/>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行人运动分析系统</a:t>
              </a:r>
              <a:endParaRPr 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6" name="TextBox 13"/>
            <p:cNvSpPr txBox="1"/>
            <p:nvPr/>
          </p:nvSpPr>
          <p:spPr>
            <a:xfrm>
              <a:off x="762113" y="5002837"/>
              <a:ext cx="2333999" cy="433077"/>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对行人的运动状态进行分析的前提是对行人进行定位和追踪。</a:t>
              </a:r>
              <a:endParaRPr lang="en-US" altLang="zh-CN"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37" name="组合 36"/>
          <p:cNvGrpSpPr/>
          <p:nvPr/>
        </p:nvGrpSpPr>
        <p:grpSpPr>
          <a:xfrm>
            <a:off x="1234654" y="2256687"/>
            <a:ext cx="1723148" cy="721148"/>
            <a:chOff x="694839" y="2685386"/>
            <a:chExt cx="2333999" cy="981215"/>
          </a:xfrm>
        </p:grpSpPr>
        <p:sp>
          <p:nvSpPr>
            <p:cNvPr id="38" name="TextBox 13"/>
            <p:cNvSpPr txBox="1"/>
            <p:nvPr/>
          </p:nvSpPr>
          <p:spPr>
            <a:xfrm>
              <a:off x="1733551" y="2685386"/>
              <a:ext cx="1295287" cy="276476"/>
            </a:xfrm>
            <a:prstGeom prst="rect">
              <a:avLst/>
            </a:prstGeom>
            <a:noFill/>
          </p:spPr>
          <p:txBody>
            <a:bodyPr wrap="square" lIns="0" tIns="0" rIns="0" bIns="0" rtlCol="0" anchor="t" anchorCtr="0">
              <a:spAutoFit/>
            </a:bodyPr>
            <a:lstStyle/>
            <a:p>
              <a:pPr algn="r" defTabSz="896620">
                <a:lnSpc>
                  <a:spcPct val="120000"/>
                </a:lnSpc>
                <a:spcBef>
                  <a:spcPct val="20000"/>
                </a:spcBef>
                <a:defRPr/>
              </a:pPr>
              <a:r>
                <a:rPr lang="zh-CN" alt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智能机器人</a:t>
              </a:r>
              <a:endParaRPr 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9" name="TextBox 13"/>
            <p:cNvSpPr txBox="1"/>
            <p:nvPr/>
          </p:nvSpPr>
          <p:spPr>
            <a:xfrm>
              <a:off x="694839" y="3007387"/>
              <a:ext cx="2333999" cy="659214"/>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计算机视觉领域，机器人快速定位行人的位置进而进行识别，可以给人机交互提供很大空间。</a:t>
              </a:r>
              <a:endParaRPr lang="en-US" altLang="zh-CN"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40" name="组合 39"/>
          <p:cNvGrpSpPr/>
          <p:nvPr/>
        </p:nvGrpSpPr>
        <p:grpSpPr>
          <a:xfrm>
            <a:off x="776612" y="3626989"/>
            <a:ext cx="1723148" cy="721147"/>
            <a:chOff x="694839" y="2685387"/>
            <a:chExt cx="2333999" cy="981214"/>
          </a:xfrm>
        </p:grpSpPr>
        <p:sp>
          <p:nvSpPr>
            <p:cNvPr id="41" name="TextBox 13"/>
            <p:cNvSpPr txBox="1"/>
            <p:nvPr/>
          </p:nvSpPr>
          <p:spPr>
            <a:xfrm>
              <a:off x="1733552" y="2685387"/>
              <a:ext cx="1295286" cy="276476"/>
            </a:xfrm>
            <a:prstGeom prst="rect">
              <a:avLst/>
            </a:prstGeom>
            <a:noFill/>
          </p:spPr>
          <p:txBody>
            <a:bodyPr wrap="square" lIns="0" tIns="0" rIns="0" bIns="0" rtlCol="0" anchor="t" anchorCtr="0">
              <a:spAutoFit/>
            </a:bodyPr>
            <a:lstStyle/>
            <a:p>
              <a:pPr algn="r" defTabSz="896620">
                <a:lnSpc>
                  <a:spcPct val="120000"/>
                </a:lnSpc>
                <a:spcBef>
                  <a:spcPct val="20000"/>
                </a:spcBef>
                <a:defRPr/>
              </a:pPr>
              <a:r>
                <a:rPr lang="zh-CN" alt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自动驾驶领域</a:t>
              </a:r>
              <a:endParaRPr 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TextBox 13"/>
            <p:cNvSpPr txBox="1"/>
            <p:nvPr/>
          </p:nvSpPr>
          <p:spPr>
            <a:xfrm>
              <a:off x="694839" y="3007387"/>
              <a:ext cx="2333999" cy="659214"/>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车载摄像头拍摄到的场景进行分析，对行人进行定位从而做到避免发生交通事故。</a:t>
              </a:r>
              <a:endParaRPr lang="en-US" altLang="zh-CN"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43" name="组合 42"/>
          <p:cNvGrpSpPr/>
          <p:nvPr/>
        </p:nvGrpSpPr>
        <p:grpSpPr>
          <a:xfrm>
            <a:off x="3596304" y="1055664"/>
            <a:ext cx="1745924" cy="702234"/>
            <a:chOff x="1461406" y="5226001"/>
            <a:chExt cx="2364849" cy="955480"/>
          </a:xfrm>
        </p:grpSpPr>
        <p:sp>
          <p:nvSpPr>
            <p:cNvPr id="44" name="TextBox 13"/>
            <p:cNvSpPr txBox="1"/>
            <p:nvPr/>
          </p:nvSpPr>
          <p:spPr>
            <a:xfrm>
              <a:off x="1461406" y="5226001"/>
              <a:ext cx="2338080" cy="276476"/>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智能监控</a:t>
              </a:r>
              <a:endParaRPr lang="en-US" sz="12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5" name="TextBox 13"/>
            <p:cNvSpPr txBox="1"/>
            <p:nvPr/>
          </p:nvSpPr>
          <p:spPr>
            <a:xfrm>
              <a:off x="1492256" y="5522267"/>
              <a:ext cx="2333999" cy="659214"/>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生活中应用比较广泛，通过对监控中的行人进行检测追踪，可以对异常情况进行及时处理。</a:t>
              </a:r>
              <a:endParaRPr lang="en-US" altLang="zh-CN" sz="900"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46" name="矩形 45"/>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7" name="矩形 46"/>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8" name="TextBox 13"/>
          <p:cNvSpPr txBox="1"/>
          <p:nvPr/>
        </p:nvSpPr>
        <p:spPr>
          <a:xfrm>
            <a:off x="324097" y="272139"/>
            <a:ext cx="1440161"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研究背景</a:t>
            </a:r>
            <a:endParaRPr lang="en-US" altLang="zh-CN"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27"/>
    </mc:Choice>
    <mc:Fallback xmlns="">
      <p:transition spd="slow" advTm="33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044178" y="1038325"/>
            <a:ext cx="5544616" cy="647631"/>
          </a:xfrm>
          <a:prstGeom prst="roundRect">
            <a:avLst>
              <a:gd name="adj" fmla="val 50000"/>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spcBef>
                <a:spcPts val="145"/>
              </a:spcBef>
              <a:spcAft>
                <a:spcPts val="145"/>
              </a:spcAft>
            </a:pPr>
            <a:endParaRPr lang="en-US" altLang="zh-CN"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a:p>
            <a:pPr>
              <a:spcBef>
                <a:spcPts val="145"/>
              </a:spcBef>
              <a:spcAft>
                <a:spcPts val="145"/>
              </a:spcAft>
            </a:pPr>
            <a:r>
              <a:rPr lang="en-US" altLang="zh-CN" sz="1050" kern="100" dirty="0">
                <a:latin typeface="+mj-ea"/>
                <a:ea typeface="+mj-ea"/>
                <a:cs typeface="Times New Roman" panose="02020603050405020304" pitchFamily="18" charset="0"/>
                <a:sym typeface="inpin heiti" panose="00000500000000000000" pitchFamily="2" charset="-122"/>
              </a:rPr>
              <a:t> 2012</a:t>
            </a:r>
            <a:r>
              <a:rPr lang="zh-CN" altLang="en-US" sz="1050" kern="100" dirty="0">
                <a:latin typeface="+mj-ea"/>
                <a:ea typeface="+mj-ea"/>
                <a:cs typeface="Times New Roman" panose="02020603050405020304" pitchFamily="18" charset="0"/>
                <a:sym typeface="inpin heiti" panose="00000500000000000000" pitchFamily="2" charset="-122"/>
              </a:rPr>
              <a:t>年，</a:t>
            </a:r>
            <a:r>
              <a:rPr lang="zh-CN" altLang="zh-CN" sz="1050" kern="100" dirty="0">
                <a:latin typeface="+mj-ea"/>
                <a:ea typeface="+mj-ea"/>
                <a:cs typeface="Times New Roman" panose="02020603050405020304" pitchFamily="18" charset="0"/>
              </a:rPr>
              <a:t>王小</a:t>
            </a:r>
            <a:r>
              <a:rPr lang="zh-CN" altLang="zh-CN" sz="1050" kern="100" dirty="0">
                <a:effectLst/>
                <a:latin typeface="+mj-ea"/>
                <a:ea typeface="+mj-ea"/>
                <a:cs typeface="Times New Roman" panose="02020603050405020304" pitchFamily="18" charset="0"/>
              </a:rPr>
              <a:t>刚等人将</a:t>
            </a:r>
            <a:r>
              <a:rPr lang="en-US" altLang="zh-CN" sz="1050" kern="100" dirty="0">
                <a:effectLst/>
                <a:latin typeface="+mj-ea"/>
                <a:ea typeface="+mj-ea"/>
              </a:rPr>
              <a:t>HOG</a:t>
            </a:r>
            <a:r>
              <a:rPr lang="zh-CN" altLang="zh-CN" sz="1050" kern="100" dirty="0">
                <a:effectLst/>
                <a:latin typeface="+mj-ea"/>
                <a:ea typeface="+mj-ea"/>
                <a:cs typeface="Times New Roman" panose="02020603050405020304" pitchFamily="18" charset="0"/>
              </a:rPr>
              <a:t>与</a:t>
            </a:r>
            <a:r>
              <a:rPr lang="en-US" altLang="zh-CN" sz="1050" kern="100" dirty="0">
                <a:effectLst/>
                <a:latin typeface="+mj-ea"/>
                <a:ea typeface="+mj-ea"/>
              </a:rPr>
              <a:t>LBP</a:t>
            </a:r>
            <a:r>
              <a:rPr lang="zh-CN" altLang="zh-CN" sz="1050" kern="100" dirty="0">
                <a:effectLst/>
                <a:latin typeface="+mj-ea"/>
                <a:ea typeface="+mj-ea"/>
                <a:cs typeface="Times New Roman" panose="02020603050405020304" pitchFamily="18" charset="0"/>
              </a:rPr>
              <a:t>特征结合解决部分遮挡问题。随后</a:t>
            </a:r>
            <a:r>
              <a:rPr lang="en-US" altLang="zh-CN" sz="1050" kern="100" dirty="0">
                <a:effectLst/>
                <a:latin typeface="+mj-ea"/>
                <a:ea typeface="+mj-ea"/>
              </a:rPr>
              <a:t>Walk</a:t>
            </a:r>
            <a:r>
              <a:rPr lang="zh-CN" altLang="zh-CN" sz="1050" kern="100" dirty="0">
                <a:effectLst/>
                <a:latin typeface="+mj-ea"/>
                <a:ea typeface="+mj-ea"/>
                <a:cs typeface="Times New Roman" panose="02020603050405020304" pitchFamily="18" charset="0"/>
              </a:rPr>
              <a:t>等将</a:t>
            </a:r>
            <a:endParaRPr lang="en-US" altLang="zh-CN" sz="1050" kern="100" dirty="0">
              <a:effectLst/>
              <a:latin typeface="+mj-ea"/>
              <a:ea typeface="+mj-ea"/>
              <a:cs typeface="Times New Roman" panose="02020603050405020304" pitchFamily="18" charset="0"/>
            </a:endParaRPr>
          </a:p>
          <a:p>
            <a:pPr>
              <a:spcBef>
                <a:spcPts val="145"/>
              </a:spcBef>
              <a:spcAft>
                <a:spcPts val="145"/>
              </a:spcAft>
            </a:pPr>
            <a:r>
              <a:rPr lang="en-US" altLang="zh-CN" sz="1050" kern="100" dirty="0">
                <a:effectLst/>
                <a:latin typeface="+mj-ea"/>
                <a:ea typeface="+mj-ea"/>
              </a:rPr>
              <a:t> HOG</a:t>
            </a:r>
            <a:r>
              <a:rPr lang="zh-CN" altLang="zh-CN" sz="1050" kern="100" dirty="0">
                <a:effectLst/>
                <a:latin typeface="+mj-ea"/>
                <a:ea typeface="+mj-ea"/>
                <a:cs typeface="Times New Roman" panose="02020603050405020304" pitchFamily="18" charset="0"/>
              </a:rPr>
              <a:t>特征与关于颜色通道的自相似性特征及运动特征相组合</a:t>
            </a:r>
            <a:r>
              <a:rPr lang="zh-CN" altLang="en-US" sz="1050" kern="100" dirty="0">
                <a:effectLst/>
                <a:latin typeface="+mj-ea"/>
                <a:ea typeface="+mj-ea"/>
                <a:cs typeface="Times New Roman" panose="02020603050405020304" pitchFamily="18" charset="0"/>
              </a:rPr>
              <a:t>，</a:t>
            </a:r>
            <a:r>
              <a:rPr lang="zh-CN" altLang="zh-CN" sz="1050" kern="100" dirty="0">
                <a:latin typeface="+mj-ea"/>
                <a:ea typeface="+mj-ea"/>
                <a:cs typeface="Times New Roman" panose="02020603050405020304" pitchFamily="18" charset="0"/>
              </a:rPr>
              <a:t>由此将空间及运</a:t>
            </a:r>
            <a:endParaRPr lang="en-US" altLang="zh-CN" sz="1050" kern="100" dirty="0">
              <a:latin typeface="+mj-ea"/>
              <a:ea typeface="+mj-ea"/>
              <a:cs typeface="Times New Roman" panose="02020603050405020304" pitchFamily="18" charset="0"/>
            </a:endParaRPr>
          </a:p>
          <a:p>
            <a:pPr>
              <a:spcBef>
                <a:spcPts val="145"/>
              </a:spcBef>
              <a:spcAft>
                <a:spcPts val="145"/>
              </a:spcAft>
            </a:pPr>
            <a:r>
              <a:rPr lang="en-US" altLang="zh-CN" sz="1050" kern="100" dirty="0">
                <a:latin typeface="+mj-ea"/>
                <a:ea typeface="+mj-ea"/>
                <a:cs typeface="Times New Roman" panose="02020603050405020304" pitchFamily="18" charset="0"/>
              </a:rPr>
              <a:t> </a:t>
            </a:r>
            <a:r>
              <a:rPr lang="zh-CN" altLang="zh-CN" sz="1050" kern="100" dirty="0">
                <a:latin typeface="+mj-ea"/>
                <a:ea typeface="+mj-ea"/>
                <a:cs typeface="Times New Roman" panose="02020603050405020304" pitchFamily="18" charset="0"/>
              </a:rPr>
              <a:t>动信息整合到一起，并获得了性能的提升</a:t>
            </a:r>
            <a:r>
              <a:rPr lang="zh-CN" altLang="en-US" sz="1050" kern="100" dirty="0">
                <a:latin typeface="+mj-ea"/>
                <a:ea typeface="+mj-ea"/>
                <a:cs typeface="Times New Roman" panose="02020603050405020304" pitchFamily="18" charset="0"/>
              </a:rPr>
              <a:t>。</a:t>
            </a:r>
            <a:endParaRPr lang="en-US" altLang="zh-CN" sz="1050" kern="100" dirty="0">
              <a:latin typeface="+mj-ea"/>
              <a:ea typeface="+mj-ea"/>
              <a:cs typeface="Times New Roman" panose="02020603050405020304" pitchFamily="18" charset="0"/>
              <a:sym typeface="inpin heiti" panose="00000500000000000000" pitchFamily="2" charset="-122"/>
            </a:endParaRPr>
          </a:p>
          <a:p>
            <a:pPr algn="ctr">
              <a:lnSpc>
                <a:spcPct val="120000"/>
              </a:lnSpc>
              <a:spcBef>
                <a:spcPts val="145"/>
              </a:spcBef>
              <a:spcAft>
                <a:spcPts val="145"/>
              </a:spcAft>
            </a:pPr>
            <a:endParaRPr lang="en-US" altLang="zh-CN" sz="14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圆角矩形 4"/>
          <p:cNvSpPr/>
          <p:nvPr/>
        </p:nvSpPr>
        <p:spPr>
          <a:xfrm flipH="1">
            <a:off x="2561174" y="1974345"/>
            <a:ext cx="5182373" cy="548552"/>
          </a:xfrm>
          <a:prstGeom prst="roundRect">
            <a:avLst>
              <a:gd name="adj" fmla="val 50000"/>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r">
              <a:lnSpc>
                <a:spcPct val="120000"/>
              </a:lnSpc>
              <a:spcBef>
                <a:spcPts val="145"/>
              </a:spcBef>
              <a:spcAft>
                <a:spcPts val="145"/>
              </a:spcAft>
            </a:pPr>
            <a:r>
              <a:rPr lang="en-US" altLang="zh-CN" sz="1050" kern="100" dirty="0">
                <a:effectLst/>
                <a:latin typeface="Times New Roman" panose="02020603050405020304" pitchFamily="18" charset="0"/>
                <a:ea typeface="宋体" panose="02010600030101010101" pitchFamily="2" charset="-122"/>
              </a:rPr>
              <a:t>   2015</a:t>
            </a:r>
            <a:r>
              <a:rPr lang="zh-CN" altLang="en-US" sz="1050" kern="100" dirty="0">
                <a:effectLst/>
                <a:latin typeface="Times New Roman" panose="02020603050405020304" pitchFamily="18" charset="0"/>
                <a:ea typeface="宋体" panose="02010600030101010101" pitchFamily="2" charset="-122"/>
              </a:rPr>
              <a:t>年，</a:t>
            </a:r>
            <a:r>
              <a:rPr lang="en-US" altLang="zh-CN" sz="1050" kern="100" dirty="0">
                <a:effectLst/>
                <a:latin typeface="Times New Roman" panose="02020603050405020304" pitchFamily="18" charset="0"/>
                <a:ea typeface="宋体" panose="02010600030101010101" pitchFamily="2" charset="-122"/>
              </a:rPr>
              <a:t>Zhang</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en-US" sz="1050" kern="100" dirty="0">
                <a:effectLst/>
                <a:latin typeface="Times New Roman" panose="02020603050405020304" pitchFamily="18" charset="0"/>
                <a:ea typeface="宋体" panose="02010600030101010101" pitchFamily="2" charset="-122"/>
                <a:cs typeface="Times New Roman" panose="02020603050405020304" pitchFamily="18" charset="0"/>
              </a:rPr>
              <a:t>人</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050" kern="100" dirty="0">
                <a:effectLst/>
                <a:latin typeface="Times New Roman" panose="02020603050405020304" pitchFamily="18" charset="0"/>
                <a:ea typeface="宋体" panose="02010600030101010101" pitchFamily="2" charset="-122"/>
              </a:rPr>
              <a:t>Faster R-CNN</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网络实现行人检测，并在候选区域网络</a:t>
            </a:r>
            <a:r>
              <a:rPr lang="en-US" altLang="zh-CN" sz="1050" kern="100" dirty="0">
                <a:effectLst/>
                <a:latin typeface="Times New Roman" panose="02020603050405020304" pitchFamily="18" charset="0"/>
                <a:ea typeface="宋体" panose="02010600030101010101" pitchFamily="2" charset="-122"/>
              </a:rPr>
              <a:t>RPN</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后的特征图使用增强森林，实验结果表明在</a:t>
            </a:r>
            <a:r>
              <a:rPr lang="en-US" altLang="zh-CN" sz="1050" kern="100" dirty="0">
                <a:effectLst/>
                <a:latin typeface="Times New Roman" panose="02020603050405020304" pitchFamily="18" charset="0"/>
                <a:ea typeface="宋体" panose="02010600030101010101" pitchFamily="2" charset="-122"/>
              </a:rPr>
              <a:t>Caltech</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数据库上的漏检率为</a:t>
            </a:r>
            <a:r>
              <a:rPr lang="en-US" altLang="zh-CN" sz="1050" kern="100" dirty="0">
                <a:effectLst/>
                <a:latin typeface="Times New Roman" panose="02020603050405020304" pitchFamily="18" charset="0"/>
                <a:ea typeface="宋体" panose="02010600030101010101" pitchFamily="2" charset="-122"/>
              </a:rPr>
              <a:t>9.6%</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圆角矩形 8"/>
          <p:cNvSpPr/>
          <p:nvPr/>
        </p:nvSpPr>
        <p:spPr>
          <a:xfrm flipH="1">
            <a:off x="2628353" y="3648227"/>
            <a:ext cx="5115193" cy="548552"/>
          </a:xfrm>
          <a:prstGeom prst="roundRect">
            <a:avLst>
              <a:gd name="adj" fmla="val 50000"/>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nSpc>
                <a:spcPct val="120000"/>
              </a:lnSpc>
              <a:spcBef>
                <a:spcPts val="145"/>
              </a:spcBef>
              <a:spcAft>
                <a:spcPts val="145"/>
              </a:spcAft>
            </a:pPr>
            <a:r>
              <a:rPr lang="en-US" altLang="zh-CN" sz="1050" kern="100" dirty="0">
                <a:effectLst/>
                <a:latin typeface="Times New Roman" panose="02020603050405020304" pitchFamily="18" charset="0"/>
                <a:ea typeface="宋体" panose="02010600030101010101" pitchFamily="2" charset="-122"/>
              </a:rPr>
              <a:t>    2016</a:t>
            </a:r>
            <a:r>
              <a:rPr lang="zh-CN" altLang="en-US" sz="1050" kern="100" dirty="0">
                <a:effectLst/>
                <a:latin typeface="Times New Roman" panose="02020603050405020304" pitchFamily="18" charset="0"/>
                <a:ea typeface="宋体" panose="02010600030101010101" pitchFamily="2" charset="-122"/>
              </a:rPr>
              <a:t>年， </a:t>
            </a:r>
            <a:r>
              <a:rPr lang="en-US" altLang="zh-CN" sz="1050" kern="100" dirty="0">
                <a:effectLst/>
                <a:latin typeface="Times New Roman" panose="02020603050405020304" pitchFamily="18" charset="0"/>
                <a:ea typeface="宋体" panose="02010600030101010101" pitchFamily="2" charset="-122"/>
              </a:rPr>
              <a:t>Wei Liu</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en-US" sz="1050" kern="100" dirty="0">
                <a:effectLst/>
                <a:latin typeface="Times New Roman" panose="02020603050405020304" pitchFamily="18" charset="0"/>
                <a:ea typeface="宋体" panose="02010600030101010101" pitchFamily="2" charset="-122"/>
                <a:cs typeface="Times New Roman" panose="02020603050405020304" pitchFamily="18" charset="0"/>
              </a:rPr>
              <a:t>人</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提出了一种性能优异的算法</a:t>
            </a:r>
            <a:r>
              <a:rPr lang="en-US" altLang="zh-CN" sz="1050" kern="100" dirty="0">
                <a:effectLst/>
                <a:latin typeface="Times New Roman" panose="02020603050405020304" pitchFamily="18" charset="0"/>
                <a:ea typeface="宋体" panose="02010600030101010101" pitchFamily="2" charset="-122"/>
              </a:rPr>
              <a:t>SSD</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网络模型，该网络去掉了候选区域的步骤并且对</a:t>
            </a:r>
            <a:r>
              <a:rPr lang="en-US" altLang="zh-CN" sz="1050" kern="100" dirty="0">
                <a:effectLst/>
                <a:latin typeface="Times New Roman" panose="02020603050405020304" pitchFamily="18" charset="0"/>
                <a:ea typeface="宋体" panose="02010600030101010101" pitchFamily="2" charset="-122"/>
              </a:rPr>
              <a:t>VGG16</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进行了修改，他的准确率不低于</a:t>
            </a:r>
            <a:r>
              <a:rPr lang="en-US" altLang="zh-CN" sz="1050" kern="100" dirty="0">
                <a:effectLst/>
                <a:latin typeface="Times New Roman" panose="02020603050405020304" pitchFamily="18" charset="0"/>
                <a:ea typeface="宋体" panose="02010600030101010101" pitchFamily="2" charset="-122"/>
              </a:rPr>
              <a:t>Faster-RCNN</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，同时他的速度又相对</a:t>
            </a:r>
            <a:r>
              <a:rPr lang="en-US" altLang="zh-CN" sz="1050" kern="100" dirty="0">
                <a:effectLst/>
                <a:latin typeface="Times New Roman" panose="02020603050405020304" pitchFamily="18" charset="0"/>
                <a:ea typeface="宋体" panose="02010600030101010101" pitchFamily="2" charset="-122"/>
              </a:rPr>
              <a:t>YOLO</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算法也不差。</a:t>
            </a:r>
            <a:endPar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 name="椭圆 1"/>
          <p:cNvSpPr/>
          <p:nvPr/>
        </p:nvSpPr>
        <p:spPr>
          <a:xfrm>
            <a:off x="6084738" y="988785"/>
            <a:ext cx="750091" cy="74671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r">
              <a:lnSpc>
                <a:spcPct val="120000"/>
              </a:lnSpc>
              <a:spcBef>
                <a:spcPts val="145"/>
              </a:spcBef>
              <a:spcAft>
                <a:spcPts val="145"/>
              </a:spcAft>
            </a:pPr>
            <a:r>
              <a:rPr lang="en-US" altLang="zh-CN" sz="27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1</a:t>
            </a:r>
            <a:endParaRPr lang="zh-CN" altLang="en-US" sz="27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椭圆 3"/>
          <p:cNvSpPr/>
          <p:nvPr/>
        </p:nvSpPr>
        <p:spPr>
          <a:xfrm flipH="1">
            <a:off x="2136697" y="1875266"/>
            <a:ext cx="750091" cy="74671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nSpc>
                <a:spcPct val="120000"/>
              </a:lnSpc>
              <a:spcBef>
                <a:spcPts val="145"/>
              </a:spcBef>
              <a:spcAft>
                <a:spcPts val="145"/>
              </a:spcAft>
            </a:pPr>
            <a:r>
              <a:rPr lang="en-US" altLang="zh-CN"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2</a:t>
            </a: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椭圆 7"/>
          <p:cNvSpPr/>
          <p:nvPr/>
        </p:nvSpPr>
        <p:spPr>
          <a:xfrm flipH="1">
            <a:off x="2052290" y="3549148"/>
            <a:ext cx="750091" cy="74671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nSpc>
                <a:spcPct val="120000"/>
              </a:lnSpc>
              <a:spcBef>
                <a:spcPts val="145"/>
              </a:spcBef>
              <a:spcAft>
                <a:spcPts val="145"/>
              </a:spcAft>
            </a:pPr>
            <a:r>
              <a:rPr lang="en-US" altLang="zh-CN"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4</a:t>
            </a: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TextBox 13"/>
          <p:cNvSpPr txBox="1"/>
          <p:nvPr/>
        </p:nvSpPr>
        <p:spPr>
          <a:xfrm>
            <a:off x="324098" y="27213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国内研究现状</a:t>
            </a:r>
            <a:endParaRPr lang="en-US" sz="1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圆角矩形 2">
            <a:extLst>
              <a:ext uri="{FF2B5EF4-FFF2-40B4-BE49-F238E27FC236}">
                <a16:creationId xmlns:a16="http://schemas.microsoft.com/office/drawing/2014/main" xmlns="" id="{CAC48322-99E4-4978-BF6B-B7D8656946F9}"/>
              </a:ext>
            </a:extLst>
          </p:cNvPr>
          <p:cNvSpPr/>
          <p:nvPr/>
        </p:nvSpPr>
        <p:spPr>
          <a:xfrm>
            <a:off x="1332210" y="2761746"/>
            <a:ext cx="5331214" cy="644264"/>
          </a:xfrm>
          <a:prstGeom prst="roundRect">
            <a:avLst>
              <a:gd name="adj" fmla="val 50000"/>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nSpc>
                <a:spcPct val="120000"/>
              </a:lnSpc>
              <a:spcBef>
                <a:spcPts val="145"/>
              </a:spcBef>
              <a:spcAft>
                <a:spcPts val="145"/>
              </a:spcAft>
            </a:pP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2015</a:t>
            </a:r>
            <a:r>
              <a:rPr lang="zh-CN" altLang="en-US" sz="105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针对井下的光线暗、灰层重等因素使得行人检测率低的问题，王琳等</a:t>
            </a:r>
            <a:r>
              <a:rPr lang="zh-CN" altLang="en-US" sz="1050" kern="100" dirty="0">
                <a:effectLst/>
                <a:latin typeface="Times New Roman" panose="02020603050405020304" pitchFamily="18" charset="0"/>
                <a:ea typeface="宋体" panose="02010600030101010101" pitchFamily="2" charset="-122"/>
                <a:cs typeface="Times New Roman" panose="02020603050405020304" pitchFamily="18" charset="0"/>
              </a:rPr>
              <a:t>人</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提出结合</a:t>
            </a:r>
            <a:r>
              <a:rPr lang="en-US" altLang="zh-CN" sz="1050" kern="100" dirty="0">
                <a:effectLst/>
                <a:latin typeface="Times New Roman" panose="02020603050405020304" pitchFamily="18" charset="0"/>
                <a:ea typeface="宋体" panose="02010600030101010101" pitchFamily="2" charset="-122"/>
              </a:rPr>
              <a:t>YOLOv2</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050" kern="100" dirty="0">
                <a:effectLst/>
                <a:latin typeface="Times New Roman" panose="02020603050405020304" pitchFamily="18" charset="0"/>
                <a:ea typeface="宋体" panose="02010600030101010101" pitchFamily="2" charset="-122"/>
              </a:rPr>
              <a:t>PSP-net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中的金字塔池化模块构建的</a:t>
            </a:r>
            <a:r>
              <a:rPr lang="en-US" altLang="zh-CN" sz="1050" kern="100" dirty="0">
                <a:effectLst/>
                <a:latin typeface="Times New Roman" panose="02020603050405020304" pitchFamily="18" charset="0"/>
                <a:ea typeface="宋体" panose="02010600030101010101" pitchFamily="2" charset="-122"/>
              </a:rPr>
              <a:t>YOLOv2_PPM</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网络，有效提高了</a:t>
            </a:r>
            <a:endParaRPr lang="en-US"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ts val="145"/>
              </a:spcBef>
              <a:spcAft>
                <a:spcPts val="145"/>
              </a:spcAft>
            </a:pP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检测的准确率且检测速度满足实时要求。</a:t>
            </a:r>
            <a:endParaRPr lang="en-US" altLang="zh-CN"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椭圆 5"/>
          <p:cNvSpPr/>
          <p:nvPr/>
        </p:nvSpPr>
        <p:spPr>
          <a:xfrm>
            <a:off x="6372770" y="2712207"/>
            <a:ext cx="750091" cy="74671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r">
              <a:lnSpc>
                <a:spcPct val="120000"/>
              </a:lnSpc>
              <a:spcBef>
                <a:spcPts val="145"/>
              </a:spcBef>
              <a:spcAft>
                <a:spcPts val="145"/>
              </a:spcAft>
            </a:pPr>
            <a:r>
              <a:rPr lang="en-US" altLang="zh-CN"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3</a:t>
            </a: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p:nvPr/>
        </p:nvSpPr>
        <p:spPr>
          <a:xfrm flipH="1">
            <a:off x="3694585" y="2181843"/>
            <a:ext cx="1738051" cy="1903239"/>
          </a:xfrm>
          <a:prstGeom prst="roundRect">
            <a:avLst/>
          </a:prstGeom>
          <a:solidFill>
            <a:srgbClr val="00B0F0"/>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lIns="67391" tIns="33696" rIns="67391" bIns="33696" rtlCol="0" anchor="ctr"/>
          <a:lstStyle/>
          <a:p>
            <a:pPr algn="ctr"/>
            <a:endParaRPr lang="en-US" sz="24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Rounded Rectangle 3"/>
          <p:cNvSpPr/>
          <p:nvPr/>
        </p:nvSpPr>
        <p:spPr>
          <a:xfrm flipH="1">
            <a:off x="3694585" y="1697862"/>
            <a:ext cx="1738051" cy="1903239"/>
          </a:xfrm>
          <a:prstGeom prst="roundRect">
            <a:avLst/>
          </a:prstGeom>
          <a:solidFill>
            <a:srgbClr val="0070C0"/>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lIns="67391" tIns="33696" rIns="67391" bIns="33696" rtlCol="0" anchor="ctr"/>
          <a:lstStyle/>
          <a:p>
            <a:pPr algn="ctr"/>
            <a:endParaRPr lang="en-US" sz="24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Rounded Rectangle 4"/>
          <p:cNvSpPr/>
          <p:nvPr/>
        </p:nvSpPr>
        <p:spPr>
          <a:xfrm flipH="1">
            <a:off x="3694585" y="1213881"/>
            <a:ext cx="1738051" cy="1903239"/>
          </a:xfrm>
          <a:prstGeom prst="roundRect">
            <a:avLst/>
          </a:prstGeom>
          <a:solidFill>
            <a:srgbClr val="00B0F0"/>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lIns="67391" tIns="33696" rIns="67391" bIns="33696" rtlCol="0" anchor="ctr"/>
          <a:lstStyle/>
          <a:p>
            <a:pPr algn="ctr"/>
            <a:endParaRPr lang="en-US" sz="7100" dirty="0">
              <a:solidFill>
                <a:schemeClr val="tx1"/>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5" name="Group 12"/>
          <p:cNvGrpSpPr/>
          <p:nvPr/>
        </p:nvGrpSpPr>
        <p:grpSpPr>
          <a:xfrm flipH="1">
            <a:off x="882604" y="1078772"/>
            <a:ext cx="2270577" cy="1017463"/>
            <a:chOff x="8159638" y="1387195"/>
            <a:chExt cx="3075490" cy="1384391"/>
          </a:xfrm>
        </p:grpSpPr>
        <p:sp>
          <p:nvSpPr>
            <p:cNvPr id="6" name="Rounded Rectangle 8"/>
            <p:cNvSpPr/>
            <p:nvPr/>
          </p:nvSpPr>
          <p:spPr>
            <a:xfrm>
              <a:off x="8220598" y="1387195"/>
              <a:ext cx="3014530" cy="1384391"/>
            </a:xfrm>
            <a:prstGeom prst="roundRect">
              <a:avLst>
                <a:gd name="adj" fmla="val 2744"/>
              </a:avLst>
            </a:prstGeom>
            <a:solidFill>
              <a:srgbClr val="00B0F0"/>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Oval 7"/>
            <p:cNvSpPr>
              <a:spLocks noChangeAspect="1"/>
            </p:cNvSpPr>
            <p:nvPr/>
          </p:nvSpPr>
          <p:spPr>
            <a:xfrm>
              <a:off x="8159638" y="2018430"/>
              <a:ext cx="121920" cy="121920"/>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Rectangle 11"/>
            <p:cNvSpPr/>
            <p:nvPr/>
          </p:nvSpPr>
          <p:spPr>
            <a:xfrm>
              <a:off x="8302235" y="1779723"/>
              <a:ext cx="412974" cy="690970"/>
            </a:xfrm>
            <a:prstGeom prst="rect">
              <a:avLst/>
            </a:prstGeom>
          </p:spPr>
          <p:txBody>
            <a:bodyPr wrap="none">
              <a:spAutoFit/>
            </a:bodyPr>
            <a:lstStyle/>
            <a:p>
              <a:pPr algn="ctr"/>
              <a:r>
                <a:rPr lang="en-US" sz="2700" dirty="0">
                  <a:solidFill>
                    <a:schemeClr val="bg1"/>
                  </a:solidFill>
                  <a:latin typeface="inpin heiti" panose="00000500000000000000" pitchFamily="2" charset="-122"/>
                  <a:ea typeface="inpin heiti" panose="00000500000000000000" pitchFamily="2" charset="-122"/>
                  <a:cs typeface="linea-basic-10" charset="0"/>
                  <a:sym typeface="inpin heiti" panose="00000500000000000000" pitchFamily="2" charset="-122"/>
                </a:rPr>
                <a:t>1</a:t>
              </a:r>
              <a:endParaRPr 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9" name="Group 13"/>
          <p:cNvGrpSpPr/>
          <p:nvPr/>
        </p:nvGrpSpPr>
        <p:grpSpPr>
          <a:xfrm flipH="1">
            <a:off x="882604" y="2208023"/>
            <a:ext cx="2270577" cy="1017463"/>
            <a:chOff x="8159638" y="1387195"/>
            <a:chExt cx="3075490" cy="1384391"/>
          </a:xfrm>
          <a:solidFill>
            <a:srgbClr val="00B0F0"/>
          </a:solidFill>
        </p:grpSpPr>
        <p:sp>
          <p:nvSpPr>
            <p:cNvPr id="10" name="Rounded Rectangle 14"/>
            <p:cNvSpPr/>
            <p:nvPr/>
          </p:nvSpPr>
          <p:spPr>
            <a:xfrm>
              <a:off x="8220598" y="1387195"/>
              <a:ext cx="3014530" cy="1384391"/>
            </a:xfrm>
            <a:prstGeom prst="roundRect">
              <a:avLst>
                <a:gd name="adj" fmla="val 2744"/>
              </a:avLst>
            </a:prstGeom>
            <a:grp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Oval 17"/>
            <p:cNvSpPr>
              <a:spLocks noChangeAspect="1"/>
            </p:cNvSpPr>
            <p:nvPr/>
          </p:nvSpPr>
          <p:spPr>
            <a:xfrm>
              <a:off x="8159638" y="2018430"/>
              <a:ext cx="121920" cy="1219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Rectangle 18"/>
            <p:cNvSpPr/>
            <p:nvPr/>
          </p:nvSpPr>
          <p:spPr>
            <a:xfrm>
              <a:off x="8267117" y="1776373"/>
              <a:ext cx="495483" cy="690970"/>
            </a:xfrm>
            <a:prstGeom prst="rect">
              <a:avLst/>
            </a:prstGeom>
            <a:grpFill/>
          </p:spPr>
          <p:txBody>
            <a:bodyPr wrap="none">
              <a:spAutoFit/>
            </a:bodyPr>
            <a:lstStyle/>
            <a:p>
              <a:pPr algn="ctr"/>
              <a:r>
                <a:rPr lang="en-US" sz="2700" dirty="0">
                  <a:solidFill>
                    <a:schemeClr val="bg1"/>
                  </a:solidFill>
                  <a:latin typeface="inpin heiti" panose="00000500000000000000" pitchFamily="2" charset="-122"/>
                  <a:ea typeface="inpin heiti" panose="00000500000000000000" pitchFamily="2" charset="-122"/>
                  <a:cs typeface="linea-basic-10" charset="0"/>
                  <a:sym typeface="inpin heiti" panose="00000500000000000000" pitchFamily="2" charset="-122"/>
                </a:rPr>
                <a:t>2</a:t>
              </a:r>
              <a:endParaRPr 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grpSp>
        <p:nvGrpSpPr>
          <p:cNvPr id="13" name="Group 19"/>
          <p:cNvGrpSpPr/>
          <p:nvPr/>
        </p:nvGrpSpPr>
        <p:grpSpPr>
          <a:xfrm flipH="1">
            <a:off x="882604" y="3337273"/>
            <a:ext cx="2270577" cy="1017463"/>
            <a:chOff x="8159638" y="1387195"/>
            <a:chExt cx="3075490" cy="1384391"/>
          </a:xfrm>
          <a:solidFill>
            <a:srgbClr val="00B0F0"/>
          </a:solidFill>
        </p:grpSpPr>
        <p:sp>
          <p:nvSpPr>
            <p:cNvPr id="14" name="Rounded Rectangle 20"/>
            <p:cNvSpPr/>
            <p:nvPr/>
          </p:nvSpPr>
          <p:spPr>
            <a:xfrm>
              <a:off x="8220598" y="1387195"/>
              <a:ext cx="3014530" cy="1384391"/>
            </a:xfrm>
            <a:prstGeom prst="roundRect">
              <a:avLst>
                <a:gd name="adj" fmla="val 2744"/>
              </a:avLst>
            </a:prstGeom>
            <a:grp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Oval 23"/>
            <p:cNvSpPr>
              <a:spLocks noChangeAspect="1"/>
            </p:cNvSpPr>
            <p:nvPr/>
          </p:nvSpPr>
          <p:spPr>
            <a:xfrm>
              <a:off x="8159638" y="2018430"/>
              <a:ext cx="121920" cy="1219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Rectangle 24"/>
            <p:cNvSpPr/>
            <p:nvPr/>
          </p:nvSpPr>
          <p:spPr>
            <a:xfrm>
              <a:off x="8264001" y="1794864"/>
              <a:ext cx="493311" cy="690970"/>
            </a:xfrm>
            <a:prstGeom prst="rect">
              <a:avLst/>
            </a:prstGeom>
            <a:grpFill/>
          </p:spPr>
          <p:txBody>
            <a:bodyPr wrap="none">
              <a:spAutoFit/>
            </a:bodyPr>
            <a:lstStyle/>
            <a:p>
              <a:pPr algn="ctr"/>
              <a:r>
                <a:rPr lang="en-US" sz="2700" dirty="0">
                  <a:solidFill>
                    <a:schemeClr val="bg1"/>
                  </a:solidFill>
                  <a:latin typeface="inpin heiti" panose="00000500000000000000" pitchFamily="2" charset="-122"/>
                  <a:ea typeface="inpin heiti" panose="00000500000000000000" pitchFamily="2" charset="-122"/>
                  <a:cs typeface="linea-basic-10" charset="0"/>
                  <a:sym typeface="inpin heiti" panose="00000500000000000000" pitchFamily="2" charset="-122"/>
                </a:rPr>
                <a:t>3</a:t>
              </a:r>
              <a:endParaRPr 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cxnSp>
        <p:nvCxnSpPr>
          <p:cNvPr id="17" name="Curved Connector 26"/>
          <p:cNvCxnSpPr>
            <a:stCxn id="4" idx="3"/>
            <a:endCxn id="7" idx="2"/>
          </p:cNvCxnSpPr>
          <p:nvPr/>
        </p:nvCxnSpPr>
        <p:spPr>
          <a:xfrm flipH="1" flipV="1">
            <a:off x="3153181" y="1587503"/>
            <a:ext cx="541405" cy="577997"/>
          </a:xfrm>
          <a:prstGeom prst="curvedConnector3">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Curved Connector 27"/>
          <p:cNvCxnSpPr>
            <a:endCxn id="11" idx="2"/>
          </p:cNvCxnSpPr>
          <p:nvPr/>
        </p:nvCxnSpPr>
        <p:spPr>
          <a:xfrm flipH="1">
            <a:off x="3153181" y="2539123"/>
            <a:ext cx="414830" cy="177631"/>
          </a:xfrm>
          <a:prstGeom prst="curved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urved Connector 31"/>
          <p:cNvCxnSpPr>
            <a:endCxn id="15" idx="2"/>
          </p:cNvCxnSpPr>
          <p:nvPr/>
        </p:nvCxnSpPr>
        <p:spPr>
          <a:xfrm rot="5400000">
            <a:off x="2954085" y="3232079"/>
            <a:ext cx="813021" cy="414829"/>
          </a:xfrm>
          <a:prstGeom prst="curved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974041" y="1037256"/>
            <a:ext cx="2666368" cy="3380929"/>
            <a:chOff x="8152780" y="3992642"/>
            <a:chExt cx="3611589" cy="4600187"/>
          </a:xfrm>
        </p:grpSpPr>
        <p:sp>
          <p:nvSpPr>
            <p:cNvPr id="21" name="矩形 20"/>
            <p:cNvSpPr/>
            <p:nvPr/>
          </p:nvSpPr>
          <p:spPr>
            <a:xfrm flipH="1">
              <a:off x="8152780" y="4373988"/>
              <a:ext cx="3611589" cy="4218841"/>
            </a:xfrm>
            <a:prstGeom prst="rect">
              <a:avLst/>
            </a:prstGeom>
            <a:noFill/>
          </p:spPr>
          <p:txBody>
            <a:bodyPr wrap="square" lIns="0" tIns="0" rIns="0" bIns="0" rtlCol="0" anchor="t" anchorCtr="0">
              <a:spAutoFit/>
            </a:bodyPr>
            <a:lstStyle/>
            <a:p>
              <a:pPr algn="just">
                <a:lnSpc>
                  <a:spcPct val="120000"/>
                </a:lnSpc>
                <a:tabLst>
                  <a:tab pos="905510" algn="l"/>
                </a:tabLst>
              </a:pPr>
              <a:r>
                <a:rPr lang="en-US" altLang="zh-CN" sz="1050" kern="100" dirty="0">
                  <a:latin typeface="Times New Roman" panose="02020603050405020304" pitchFamily="18" charset="0"/>
                  <a:ea typeface="宋体" panose="02010600030101010101" pitchFamily="2" charset="-122"/>
                </a:rPr>
                <a:t>[1] </a:t>
              </a:r>
              <a:r>
                <a:rPr lang="en-US" altLang="zh-CN" sz="1050" kern="100" dirty="0">
                  <a:effectLst/>
                  <a:latin typeface="Times New Roman" panose="02020603050405020304" pitchFamily="18" charset="0"/>
                  <a:ea typeface="宋体" panose="02010600030101010101" pitchFamily="2" charset="-122"/>
                </a:rPr>
                <a:t>L. Zhang, L. Lin, X. Liang, K. He, Is faster r-CNN doing well for pedestrian detection?[C], Proceedings of the European Conference on Computer Vision, 2016: 443-457.</a:t>
              </a:r>
            </a:p>
            <a:p>
              <a:pPr algn="just">
                <a:lnSpc>
                  <a:spcPct val="120000"/>
                </a:lnSpc>
                <a:tabLst>
                  <a:tab pos="905510" algn="l"/>
                </a:tabLst>
              </a:pPr>
              <a:endParaRPr lang="zh-CN" altLang="zh-CN" sz="1050" kern="100" dirty="0">
                <a:effectLst/>
                <a:latin typeface="Times New Roman" panose="02020603050405020304" pitchFamily="18" charset="0"/>
                <a:ea typeface="宋体" panose="02010600030101010101" pitchFamily="2" charset="-122"/>
              </a:endParaRPr>
            </a:p>
            <a:p>
              <a:pPr indent="-266700" algn="just">
                <a:lnSpc>
                  <a:spcPct val="120000"/>
                </a:lnSpc>
                <a:tabLst>
                  <a:tab pos="905510" algn="l"/>
                </a:tabLst>
              </a:pPr>
              <a:r>
                <a:rPr lang="en-US" altLang="zh-CN" sz="1050" kern="100" dirty="0">
                  <a:latin typeface="Times New Roman" panose="02020603050405020304" pitchFamily="18" charset="0"/>
                  <a:ea typeface="宋体" panose="02010600030101010101" pitchFamily="2" charset="-122"/>
                </a:rPr>
                <a:t>[2] J. Li, X. Liang, S. Shen, T. Xu, J. Feng, S. Yan, Scale-aware fast r-CNN for pedestrian detection[J], IEEE Transactions on Multimedia, 2018,20 (4): 985-996.</a:t>
              </a:r>
            </a:p>
            <a:p>
              <a:pPr indent="-266700" algn="just">
                <a:lnSpc>
                  <a:spcPct val="120000"/>
                </a:lnSpc>
                <a:tabLst>
                  <a:tab pos="905510" algn="l"/>
                </a:tabLst>
              </a:pPr>
              <a:endParaRPr lang="zh-CN" altLang="zh-CN" sz="1050" kern="100" dirty="0">
                <a:latin typeface="Times New Roman" panose="02020603050405020304" pitchFamily="18" charset="0"/>
                <a:ea typeface="宋体" panose="02010600030101010101" pitchFamily="2" charset="-122"/>
              </a:endParaRPr>
            </a:p>
            <a:p>
              <a:pPr indent="-266700" algn="just">
                <a:lnSpc>
                  <a:spcPct val="120000"/>
                </a:lnSpc>
                <a:spcBef>
                  <a:spcPct val="20000"/>
                </a:spcBef>
                <a:tabLst>
                  <a:tab pos="905510" algn="l"/>
                </a:tabLst>
              </a:pPr>
              <a:r>
                <a:rPr lang="en-US" altLang="zh-CN" sz="1050" kern="100" dirty="0">
                  <a:latin typeface="Times New Roman" panose="02020603050405020304" pitchFamily="18" charset="0"/>
                  <a:ea typeface="宋体" panose="02010600030101010101" pitchFamily="2" charset="-122"/>
                </a:rPr>
                <a:t>[3] X. Du, M. El-</a:t>
              </a:r>
              <a:r>
                <a:rPr lang="en-US" altLang="zh-CN" sz="1050" kern="100" dirty="0" err="1">
                  <a:latin typeface="Times New Roman" panose="02020603050405020304" pitchFamily="18" charset="0"/>
                  <a:ea typeface="宋体" panose="02010600030101010101" pitchFamily="2" charset="-122"/>
                </a:rPr>
                <a:t>Khamy</a:t>
              </a:r>
              <a:r>
                <a:rPr lang="en-US" altLang="zh-CN" sz="1050" kern="100" dirty="0">
                  <a:latin typeface="Times New Roman" panose="02020603050405020304" pitchFamily="18" charset="0"/>
                  <a:ea typeface="宋体" panose="02010600030101010101" pitchFamily="2" charset="-122"/>
                </a:rPr>
                <a:t>, J. Lee, L. Davis, Fused DNN: A deep neural network fusion approach to fast and robust pedestrian detection[C], the IEEE Winter Conference on Applications of Computer Vision, 2017: 953-961.</a:t>
              </a:r>
              <a:endParaRPr lang="en-US" altLang="zh-CN" sz="1050" kern="100" dirty="0">
                <a:latin typeface="Times New Roman" panose="02020603050405020304" pitchFamily="18" charset="0"/>
                <a:ea typeface="宋体" panose="02010600030101010101" pitchFamily="2" charset="-122"/>
                <a:sym typeface="inpin heiti" panose="00000500000000000000" pitchFamily="2" charset="-122"/>
              </a:endParaRPr>
            </a:p>
            <a:p>
              <a:pPr defTabSz="896620">
                <a:lnSpc>
                  <a:spcPct val="120000"/>
                </a:lnSpc>
                <a:spcBef>
                  <a:spcPct val="20000"/>
                </a:spcBef>
              </a:pPr>
              <a:endParaRPr lang="en-US" altLang="zh-CN" sz="8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TextBox 13"/>
            <p:cNvSpPr txBox="1"/>
            <p:nvPr/>
          </p:nvSpPr>
          <p:spPr>
            <a:xfrm flipH="1">
              <a:off x="9311406" y="3992642"/>
              <a:ext cx="1294334" cy="276476"/>
            </a:xfrm>
            <a:prstGeom prst="rect">
              <a:avLst/>
            </a:prstGeom>
            <a:noFill/>
          </p:spPr>
          <p:txBody>
            <a:bodyPr wrap="square" lIns="0" tIns="0" rIns="0" bIns="0" rtlCol="0" anchor="t" anchorCtr="0">
              <a:spAutoFit/>
            </a:bodyPr>
            <a:lstStyle/>
            <a:p>
              <a:pPr defTabSz="896620">
                <a:lnSpc>
                  <a:spcPct val="120000"/>
                </a:lnSpc>
                <a:spcBef>
                  <a:spcPct val="20000"/>
                </a:spcBef>
                <a:defRPr/>
              </a:pPr>
              <a:r>
                <a:rPr lang="zh-CN" altLang="en-US" sz="1200" b="1" dirty="0">
                  <a:latin typeface="inpin heiti" panose="00000500000000000000" pitchFamily="2" charset="-122"/>
                  <a:ea typeface="inpin heiti" panose="00000500000000000000" pitchFamily="2" charset="-122"/>
                  <a:sym typeface="inpin heiti" panose="00000500000000000000" pitchFamily="2" charset="-122"/>
                </a:rPr>
                <a:t>对应参考文献</a:t>
              </a:r>
              <a:endParaRPr lang="en-US" sz="1200" b="1" dirty="0">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24" name="TextBox 13"/>
          <p:cNvSpPr txBox="1"/>
          <p:nvPr/>
        </p:nvSpPr>
        <p:spPr>
          <a:xfrm flipH="1">
            <a:off x="882603" y="1078772"/>
            <a:ext cx="1829234" cy="951351"/>
          </a:xfrm>
          <a:prstGeom prst="rect">
            <a:avLst/>
          </a:prstGeom>
          <a:noFill/>
        </p:spPr>
        <p:txBody>
          <a:bodyPr wrap="square" lIns="0" tIns="0" rIns="0" bIns="0" rtlCol="0" anchor="t" anchorCtr="0">
            <a:spAutoFit/>
          </a:bodyPr>
          <a:lstStyle/>
          <a:p>
            <a:pPr defTabSz="896620">
              <a:lnSpc>
                <a:spcPct val="120000"/>
              </a:lnSpc>
              <a:spcBef>
                <a:spcPct val="20000"/>
              </a:spcBef>
              <a:defRPr/>
            </a:pPr>
            <a:r>
              <a:rPr lang="en-US" altLang="zh-CN" sz="1050" dirty="0"/>
              <a:t>RPN+BF</a:t>
            </a:r>
            <a:r>
              <a:rPr lang="zh-CN" altLang="zh-CN" sz="1050" dirty="0"/>
              <a:t>方法用一个增强的随机森林在</a:t>
            </a:r>
            <a:r>
              <a:rPr lang="en-US" altLang="zh-CN" sz="1050" dirty="0"/>
              <a:t>Faster-RCNN</a:t>
            </a:r>
            <a:r>
              <a:rPr lang="zh-CN" altLang="zh-CN" sz="1050" dirty="0"/>
              <a:t>的生成区域的基础上进行学习，并且采用困难样本挖掘策略来提高小尺寸行人检测的性能</a:t>
            </a:r>
            <a:r>
              <a:rPr lang="zh-CN" altLang="en-US" sz="1050" dirty="0"/>
              <a:t>。</a:t>
            </a:r>
            <a:endParaRPr lang="en-US" altLang="zh-CN" sz="105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TextBox 13"/>
          <p:cNvSpPr txBox="1"/>
          <p:nvPr/>
        </p:nvSpPr>
        <p:spPr>
          <a:xfrm flipH="1">
            <a:off x="890301" y="2208022"/>
            <a:ext cx="1738052" cy="757451"/>
          </a:xfrm>
          <a:prstGeom prst="rect">
            <a:avLst/>
          </a:prstGeom>
          <a:noFill/>
        </p:spPr>
        <p:txBody>
          <a:bodyPr wrap="square" lIns="0" tIns="0" rIns="0" bIns="0" rtlCol="0" anchor="t" anchorCtr="0">
            <a:spAutoFit/>
          </a:bodyPr>
          <a:lstStyle/>
          <a:p>
            <a:pPr defTabSz="896620">
              <a:lnSpc>
                <a:spcPct val="120000"/>
              </a:lnSpc>
              <a:spcBef>
                <a:spcPct val="20000"/>
              </a:spcBef>
              <a:defRPr/>
            </a:pPr>
            <a:r>
              <a:rPr lang="en-US" altLang="zh-CN" sz="1050" dirty="0"/>
              <a:t>SA-FastRCNN</a:t>
            </a:r>
            <a:r>
              <a:rPr lang="zh-CN" altLang="zh-CN" sz="1050" dirty="0"/>
              <a:t>是在</a:t>
            </a:r>
            <a:r>
              <a:rPr lang="en-US" altLang="zh-CN" sz="1050" dirty="0"/>
              <a:t>Fast R-CNN</a:t>
            </a:r>
            <a:r>
              <a:rPr lang="zh-CN" altLang="zh-CN" sz="1050" dirty="0"/>
              <a:t>网络基础上的一个拓展，使用多个子网络来检测不同尺度的行人，针对小尺度行人效果较好</a:t>
            </a:r>
            <a:endParaRPr lang="en-US" altLang="zh-CN" sz="105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TextBox 13"/>
          <p:cNvSpPr txBox="1"/>
          <p:nvPr/>
        </p:nvSpPr>
        <p:spPr>
          <a:xfrm flipH="1">
            <a:off x="939225" y="3337273"/>
            <a:ext cx="1740659" cy="951351"/>
          </a:xfrm>
          <a:prstGeom prst="rect">
            <a:avLst/>
          </a:prstGeom>
          <a:noFill/>
        </p:spPr>
        <p:txBody>
          <a:bodyPr wrap="square" lIns="0" tIns="0" rIns="0" bIns="0" rtlCol="0" anchor="t" anchorCtr="0">
            <a:spAutoFit/>
          </a:bodyPr>
          <a:lstStyle/>
          <a:p>
            <a:pPr defTabSz="896620">
              <a:lnSpc>
                <a:spcPct val="120000"/>
              </a:lnSpc>
              <a:spcBef>
                <a:spcPct val="20000"/>
              </a:spcBef>
              <a:defRPr/>
            </a:pPr>
            <a:r>
              <a:rPr lang="en-US" altLang="zh-CN" sz="1050" dirty="0"/>
              <a:t>F-DNN+SS</a:t>
            </a:r>
            <a:r>
              <a:rPr lang="zh-CN" altLang="zh-CN" sz="1050" dirty="0"/>
              <a:t>网络在使用</a:t>
            </a:r>
            <a:r>
              <a:rPr lang="en-US" altLang="zh-CN" sz="1050" dirty="0"/>
              <a:t>Faster-R-CNN</a:t>
            </a:r>
            <a:r>
              <a:rPr lang="zh-CN" altLang="zh-CN" sz="1050" dirty="0"/>
              <a:t>的基础上，使用了多个并行的分类器，并且通过语义分割抑制了背景，加强了行人识别</a:t>
            </a:r>
            <a:r>
              <a:rPr lang="zh-CN" altLang="en-US" sz="1050" dirty="0"/>
              <a:t>。</a:t>
            </a:r>
            <a:endParaRPr lang="en-US" altLang="zh-CN" sz="105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矩形 28"/>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矩形 29"/>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TextBox 13"/>
          <p:cNvSpPr txBox="1"/>
          <p:nvPr/>
        </p:nvSpPr>
        <p:spPr>
          <a:xfrm>
            <a:off x="324098" y="272139"/>
            <a:ext cx="230425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国外研究现状</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74"/>
    </mc:Choice>
    <mc:Fallback xmlns="">
      <p:transition spd="slow" advTm="1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par>
                                <p:cTn id="29" presetID="14"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par>
                                <p:cTn id="32" presetID="14" presetClass="entr" presetSubtype="1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randombar(horizontal)">
                                      <p:cBhvr>
                                        <p:cTn id="37" dur="500"/>
                                        <p:tgtEl>
                                          <p:spTgt spid="2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4"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186" y="1779933"/>
            <a:ext cx="6699051" cy="7554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27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 name="平行四边形 3"/>
          <p:cNvSpPr/>
          <p:nvPr/>
        </p:nvSpPr>
        <p:spPr>
          <a:xfrm rot="16200000" flipV="1">
            <a:off x="1705845" y="1506559"/>
            <a:ext cx="1132276" cy="1292689"/>
          </a:xfrm>
          <a:prstGeom prst="parallelogram">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7391" tIns="33696" rIns="67391" bIns="33696" numCol="1" spcCol="0" rtlCol="0" fromWordArt="0" anchor="ctr" anchorCtr="0" forceAA="0" compatLnSpc="1">
            <a:noAutofit/>
          </a:bodyPr>
          <a:lstStyle/>
          <a:p>
            <a:pPr algn="ctr">
              <a:lnSpc>
                <a:spcPct val="120000"/>
              </a:lnSpc>
              <a:spcBef>
                <a:spcPts val="145"/>
              </a:spcBef>
              <a:spcAft>
                <a:spcPts val="145"/>
              </a:spcAft>
            </a:pPr>
            <a:r>
              <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行人目标中过多的冗余信息</a:t>
            </a:r>
          </a:p>
        </p:txBody>
      </p:sp>
      <p:sp>
        <p:nvSpPr>
          <p:cNvPr id="5" name="平行四边形 4"/>
          <p:cNvSpPr/>
          <p:nvPr/>
        </p:nvSpPr>
        <p:spPr>
          <a:xfrm rot="16200000" flipV="1">
            <a:off x="3181328" y="1506559"/>
            <a:ext cx="1132276" cy="1292689"/>
          </a:xfrm>
          <a:prstGeom prst="parallelogram">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7391" tIns="33696" rIns="67391" bIns="33696" numCol="1" spcCol="0" rtlCol="0" fromWordArt="0" anchor="ctr" anchorCtr="0" forceAA="0" compatLnSpc="1">
            <a:noAutofit/>
          </a:bodyPr>
          <a:lstStyle/>
          <a:p>
            <a:pPr algn="ctr">
              <a:lnSpc>
                <a:spcPct val="120000"/>
              </a:lnSpc>
              <a:spcBef>
                <a:spcPts val="145"/>
              </a:spcBef>
              <a:spcAft>
                <a:spcPts val="145"/>
              </a:spcAft>
            </a:pPr>
            <a:r>
              <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小尺度行人特征不易提取</a:t>
            </a:r>
          </a:p>
        </p:txBody>
      </p:sp>
      <p:sp>
        <p:nvSpPr>
          <p:cNvPr id="6" name="平行四边形 5"/>
          <p:cNvSpPr/>
          <p:nvPr/>
        </p:nvSpPr>
        <p:spPr>
          <a:xfrm rot="16200000" flipV="1">
            <a:off x="4656812" y="1506559"/>
            <a:ext cx="1132276" cy="1292689"/>
          </a:xfrm>
          <a:prstGeom prst="parallelogram">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7391" tIns="33696" rIns="67391" bIns="33696" numCol="1" spcCol="0" rtlCol="0" fromWordArt="0" anchor="ctr" anchorCtr="0" forceAA="0" compatLnSpc="1">
            <a:noAutofit/>
          </a:bodyPr>
          <a:lstStyle/>
          <a:p>
            <a:pPr algn="ctr">
              <a:lnSpc>
                <a:spcPct val="120000"/>
              </a:lnSpc>
              <a:spcBef>
                <a:spcPts val="145"/>
              </a:spcBef>
              <a:spcAft>
                <a:spcPts val="145"/>
              </a:spcAft>
            </a:pPr>
            <a:r>
              <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复杂环境与遮挡问题</a:t>
            </a:r>
          </a:p>
        </p:txBody>
      </p:sp>
      <p:sp>
        <p:nvSpPr>
          <p:cNvPr id="7" name="平行四边形 6"/>
          <p:cNvSpPr/>
          <p:nvPr/>
        </p:nvSpPr>
        <p:spPr>
          <a:xfrm rot="16200000" flipV="1">
            <a:off x="6132295" y="1506559"/>
            <a:ext cx="1132276" cy="1292689"/>
          </a:xfrm>
          <a:prstGeom prst="parallelogram">
            <a:avLst/>
          </a:prstGeom>
          <a:solidFill>
            <a:srgbClr val="2064A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7391" tIns="33696" rIns="67391" bIns="33696" numCol="1" spcCol="0" rtlCol="0" fromWordArt="0" anchor="ctr" anchorCtr="0" forceAA="0" compatLnSpc="1">
            <a:noAutofit/>
          </a:bodyPr>
          <a:lstStyle/>
          <a:p>
            <a:pPr algn="ctr">
              <a:lnSpc>
                <a:spcPct val="120000"/>
              </a:lnSpc>
              <a:spcBef>
                <a:spcPts val="145"/>
              </a:spcBef>
              <a:spcAft>
                <a:spcPts val="145"/>
              </a:spcAft>
            </a:pPr>
            <a:r>
              <a:rPr lang="zh-CN" altLang="en-US" sz="105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追踪过程中更多关注检测框等信息</a:t>
            </a:r>
          </a:p>
        </p:txBody>
      </p:sp>
      <p:sp>
        <p:nvSpPr>
          <p:cNvPr id="9" name="矩形 8"/>
          <p:cNvSpPr/>
          <p:nvPr/>
        </p:nvSpPr>
        <p:spPr>
          <a:xfrm>
            <a:off x="1625368" y="2908996"/>
            <a:ext cx="1293232" cy="791069"/>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本文将网络结构与注意力机制结合，使网络模型加强对行人可见区域的关注。</a:t>
            </a:r>
            <a:endParaRPr lang="en-US" altLang="zh-CN"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矩形 9"/>
          <p:cNvSpPr/>
          <p:nvPr/>
        </p:nvSpPr>
        <p:spPr>
          <a:xfrm>
            <a:off x="3097138" y="2908996"/>
            <a:ext cx="1293232" cy="791069"/>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提出一种</a:t>
            </a: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TRB</a:t>
            </a: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检测模型模块，可以更好的对不同阶段的语义信息进行提取。</a:t>
            </a:r>
            <a:endParaRPr lang="en-US" altLang="zh-CN"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矩形 10"/>
          <p:cNvSpPr/>
          <p:nvPr/>
        </p:nvSpPr>
        <p:spPr>
          <a:xfrm>
            <a:off x="4576334" y="2908996"/>
            <a:ext cx="1293232" cy="791069"/>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本文提出了针对小尺度检测模型，对遮挡问题也有很好的检测效果。</a:t>
            </a:r>
            <a:endParaRPr lang="en-US" altLang="zh-CN"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6055529" y="2908996"/>
            <a:ext cx="1293232" cy="975735"/>
          </a:xfrm>
          <a:prstGeom prst="rect">
            <a:avLst/>
          </a:prstGeom>
        </p:spPr>
        <p:txBody>
          <a:bodyPr wrap="square" lIns="67391" tIns="33696" rIns="67391" bIns="33696">
            <a:spAutoFit/>
          </a:bodyPr>
          <a:lstStyle/>
          <a:p>
            <a:pPr algn="ctr">
              <a:lnSpc>
                <a:spcPct val="120000"/>
              </a:lnSpc>
              <a:spcBef>
                <a:spcPts val="145"/>
              </a:spcBef>
              <a:spcAft>
                <a:spcPts val="145"/>
              </a:spcAft>
            </a:pP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基于</a:t>
            </a: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sz="1000" dirty="0">
                <a:latin typeface="inpin heiti" panose="00000500000000000000" pitchFamily="2" charset="-122"/>
                <a:ea typeface="inpin heiti" panose="00000500000000000000" pitchFamily="2" charset="-122"/>
                <a:sym typeface="inpin heiti" panose="00000500000000000000" pitchFamily="2" charset="-122"/>
              </a:rPr>
              <a:t>网络实现了一种仅仅输入前一帧图片和当前帧图片就可以预测行人位置的网络结构。</a:t>
            </a:r>
            <a:endParaRPr lang="en-US" altLang="zh-CN"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矩形 13"/>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矩形 14"/>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TextBox 13"/>
          <p:cNvSpPr txBox="1"/>
          <p:nvPr/>
        </p:nvSpPr>
        <p:spPr>
          <a:xfrm>
            <a:off x="324098" y="272139"/>
            <a:ext cx="2592288"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rPr>
              <a:t>研究难点与解决问题</a:t>
            </a:r>
            <a:endParaRPr lang="en-US" sz="1800" b="1" dirty="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125"/>
    </mc:Choice>
    <mc:Fallback xmlns="">
      <p:transition spd="slow" advTm="11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TextBox 13"/>
          <p:cNvSpPr txBox="1"/>
          <p:nvPr/>
        </p:nvSpPr>
        <p:spPr>
          <a:xfrm>
            <a:off x="684138" y="1440036"/>
            <a:ext cx="2304256" cy="81471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02</a:t>
            </a:r>
            <a:endParaRPr lang="en-US" sz="4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TextBox 13"/>
          <p:cNvSpPr txBox="1"/>
          <p:nvPr/>
        </p:nvSpPr>
        <p:spPr>
          <a:xfrm>
            <a:off x="3276426" y="1728068"/>
            <a:ext cx="3384376" cy="473271"/>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研究方法与过程</a:t>
            </a:r>
            <a:endParaRPr lang="en-US" altLang="zh-CN" sz="2800" b="1"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TextBox 13"/>
          <p:cNvSpPr txBox="1"/>
          <p:nvPr/>
        </p:nvSpPr>
        <p:spPr>
          <a:xfrm>
            <a:off x="2137394" y="2580697"/>
            <a:ext cx="1783260"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网络</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 name="菱形 2"/>
          <p:cNvSpPr/>
          <p:nvPr/>
        </p:nvSpPr>
        <p:spPr>
          <a:xfrm>
            <a:off x="1764258" y="2621253"/>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2137394" y="3108665"/>
            <a:ext cx="3292562" cy="304250"/>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结合注意力机制的行人检测网络</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菱形 13"/>
          <p:cNvSpPr/>
          <p:nvPr/>
        </p:nvSpPr>
        <p:spPr>
          <a:xfrm>
            <a:off x="1763447" y="3116774"/>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TextBox 13"/>
          <p:cNvSpPr txBox="1"/>
          <p:nvPr/>
        </p:nvSpPr>
        <p:spPr>
          <a:xfrm>
            <a:off x="2071320" y="3688826"/>
            <a:ext cx="4248472" cy="33239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zh-CN" sz="1800" b="1" dirty="0">
                <a:solidFill>
                  <a:schemeClr val="tx2">
                    <a:lumMod val="75000"/>
                  </a:schemeClr>
                </a:solidFill>
                <a:latin typeface="inpin heiti" panose="00000500000000000000" pitchFamily="2" charset="-122"/>
                <a:ea typeface="inpin heiti" panose="00000500000000000000" pitchFamily="2" charset="-122"/>
              </a:rPr>
              <a:t>基于</a:t>
            </a:r>
            <a:r>
              <a:rPr lang="en-US" altLang="zh-CN" sz="1800" b="1" dirty="0">
                <a:solidFill>
                  <a:schemeClr val="tx2">
                    <a:lumMod val="75000"/>
                  </a:schemeClr>
                </a:solidFill>
                <a:latin typeface="inpin heiti" panose="00000500000000000000" pitchFamily="2" charset="-122"/>
                <a:ea typeface="inpin heiti" panose="00000500000000000000" pitchFamily="2" charset="-122"/>
              </a:rPr>
              <a:t>TRBBC-Net</a:t>
            </a:r>
            <a:r>
              <a:rPr lang="zh-CN" altLang="zh-CN" sz="1800" b="1" dirty="0">
                <a:solidFill>
                  <a:schemeClr val="tx2">
                    <a:lumMod val="75000"/>
                  </a:schemeClr>
                </a:solidFill>
                <a:latin typeface="inpin heiti" panose="00000500000000000000" pitchFamily="2" charset="-122"/>
                <a:ea typeface="inpin heiti" panose="00000500000000000000" pitchFamily="2" charset="-122"/>
              </a:rPr>
              <a:t>的小尺度行人检测</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菱形 15"/>
          <p:cNvSpPr/>
          <p:nvPr/>
        </p:nvSpPr>
        <p:spPr>
          <a:xfrm>
            <a:off x="1764278" y="3688826"/>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TextBox 13"/>
          <p:cNvSpPr txBox="1"/>
          <p:nvPr/>
        </p:nvSpPr>
        <p:spPr>
          <a:xfrm>
            <a:off x="2071320" y="4172405"/>
            <a:ext cx="3168352" cy="332399"/>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CenterTrack</a:t>
            </a:r>
            <a:r>
              <a:rPr lang="zh-CN" alt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rPr>
              <a:t>行人追踪网络</a:t>
            </a:r>
            <a:endParaRPr lang="en-US" sz="1800" b="1" dirty="0">
              <a:solidFill>
                <a:schemeClr val="tx2">
                  <a:lumMod val="75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菱形 17"/>
          <p:cNvSpPr/>
          <p:nvPr/>
        </p:nvSpPr>
        <p:spPr>
          <a:xfrm>
            <a:off x="1772948" y="4215587"/>
            <a:ext cx="288032" cy="2880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817"/>
    </mc:Choice>
    <mc:Fallback xmlns="">
      <p:transition spd="slow" advTm="6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13" grpId="0"/>
      <p:bldP spid="14" grpId="0" animBg="1"/>
      <p:bldP spid="15" grpId="0"/>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矩形 11"/>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TextBox 13"/>
          <p:cNvSpPr txBox="1"/>
          <p:nvPr/>
        </p:nvSpPr>
        <p:spPr>
          <a:xfrm>
            <a:off x="324098" y="272139"/>
            <a:ext cx="2664296" cy="304827"/>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en-US" altLang="zh-CN" sz="1800" b="1" dirty="0">
                <a:latin typeface="inpin heiti" panose="00000500000000000000" pitchFamily="2" charset="-122"/>
                <a:ea typeface="inpin heiti" panose="00000500000000000000" pitchFamily="2" charset="-122"/>
                <a:sym typeface="inpin heiti" panose="00000500000000000000" pitchFamily="2" charset="-122"/>
              </a:rPr>
              <a:t>CenterNet</a:t>
            </a:r>
            <a:r>
              <a:rPr lang="zh-CN" altLang="en-US" sz="1800" b="1" dirty="0">
                <a:latin typeface="inpin heiti" panose="00000500000000000000" pitchFamily="2" charset="-122"/>
                <a:ea typeface="inpin heiti" panose="00000500000000000000" pitchFamily="2" charset="-122"/>
                <a:sym typeface="inpin heiti" panose="00000500000000000000" pitchFamily="2" charset="-122"/>
              </a:rPr>
              <a:t>网络结构</a:t>
            </a:r>
            <a:endParaRPr lang="en-US" altLang="zh-CN" sz="1800" b="1"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026" name="图片 1">
            <a:extLst>
              <a:ext uri="{FF2B5EF4-FFF2-40B4-BE49-F238E27FC236}">
                <a16:creationId xmlns:a16="http://schemas.microsoft.com/office/drawing/2014/main" xmlns="" id="{5F8BD4A8-AA73-456A-B435-22474A78E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170" y="1368028"/>
            <a:ext cx="700600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a:extLst>
              <a:ext uri="{FF2B5EF4-FFF2-40B4-BE49-F238E27FC236}">
                <a16:creationId xmlns:a16="http://schemas.microsoft.com/office/drawing/2014/main" xmlns="" id="{F8640A20-2C35-4C0D-8B00-74DCAE4ECB27}"/>
              </a:ext>
            </a:extLst>
          </p:cNvPr>
          <p:cNvSpPr>
            <a:spLocks noChangeArrowheads="1"/>
          </p:cNvSpPr>
          <p:nvPr/>
        </p:nvSpPr>
        <p:spPr bwMode="auto">
          <a:xfrm>
            <a:off x="484575" y="2778324"/>
            <a:ext cx="68407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TextBox 13">
            <a:extLst>
              <a:ext uri="{FF2B5EF4-FFF2-40B4-BE49-F238E27FC236}">
                <a16:creationId xmlns:a16="http://schemas.microsoft.com/office/drawing/2014/main" xmlns="" id="{3608E048-88CE-44C5-B731-9E621D8B1DEE}"/>
              </a:ext>
            </a:extLst>
          </p:cNvPr>
          <p:cNvSpPr txBox="1"/>
          <p:nvPr/>
        </p:nvSpPr>
        <p:spPr>
          <a:xfrm>
            <a:off x="1044178" y="4011745"/>
            <a:ext cx="1070726" cy="236603"/>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1400" b="1" dirty="0">
                <a:latin typeface="inpin heiti" panose="00000500000000000000" pitchFamily="2" charset="-122"/>
                <a:ea typeface="inpin heiti" panose="00000500000000000000" pitchFamily="2" charset="-122"/>
                <a:sym typeface="inpin heiti" panose="00000500000000000000" pitchFamily="2" charset="-122"/>
              </a:rPr>
              <a:t>原图像</a:t>
            </a:r>
            <a:endParaRPr lang="en-US" sz="14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文本框 8">
            <a:extLst>
              <a:ext uri="{FF2B5EF4-FFF2-40B4-BE49-F238E27FC236}">
                <a16:creationId xmlns:a16="http://schemas.microsoft.com/office/drawing/2014/main" xmlns="" id="{345C8E6C-58B7-4E5E-86F0-A977746D3591}"/>
              </a:ext>
            </a:extLst>
          </p:cNvPr>
          <p:cNvSpPr txBox="1"/>
          <p:nvPr/>
        </p:nvSpPr>
        <p:spPr>
          <a:xfrm>
            <a:off x="3463659" y="3976791"/>
            <a:ext cx="882591" cy="328936"/>
          </a:xfrm>
          <a:prstGeom prst="rect">
            <a:avLst/>
          </a:prstGeom>
          <a:noFill/>
        </p:spPr>
        <p:txBody>
          <a:bodyPr wrap="square">
            <a:spAutoFit/>
          </a:bodyPr>
          <a:lstStyle/>
          <a:p>
            <a:pPr algn="ctr" defTabSz="896620">
              <a:lnSpc>
                <a:spcPct val="120000"/>
              </a:lnSpc>
              <a:spcBef>
                <a:spcPct val="20000"/>
              </a:spcBef>
              <a:defRPr/>
            </a:pPr>
            <a:r>
              <a:rPr lang="zh-CN" altLang="en-US" sz="1400" b="1" dirty="0">
                <a:latin typeface="inpin heiti" panose="00000500000000000000" pitchFamily="2" charset="-122"/>
                <a:ea typeface="inpin heiti" panose="00000500000000000000" pitchFamily="2" charset="-122"/>
                <a:sym typeface="inpin heiti" panose="00000500000000000000" pitchFamily="2" charset="-122"/>
              </a:rPr>
              <a:t>热力图</a:t>
            </a:r>
            <a:endParaRPr lang="en-US" altLang="zh-CN" sz="1400" b="1"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文本框 9">
            <a:extLst>
              <a:ext uri="{FF2B5EF4-FFF2-40B4-BE49-F238E27FC236}">
                <a16:creationId xmlns:a16="http://schemas.microsoft.com/office/drawing/2014/main" xmlns="" id="{EACA3E25-172F-46D8-994F-D89C275C48EE}"/>
              </a:ext>
            </a:extLst>
          </p:cNvPr>
          <p:cNvSpPr txBox="1"/>
          <p:nvPr/>
        </p:nvSpPr>
        <p:spPr>
          <a:xfrm>
            <a:off x="6605255" y="3976791"/>
            <a:ext cx="1440160" cy="328936"/>
          </a:xfrm>
          <a:prstGeom prst="rect">
            <a:avLst/>
          </a:prstGeom>
          <a:noFill/>
        </p:spPr>
        <p:txBody>
          <a:bodyPr wrap="square">
            <a:spAutoFit/>
          </a:bodyPr>
          <a:lstStyle/>
          <a:p>
            <a:pPr algn="ctr" defTabSz="896620">
              <a:lnSpc>
                <a:spcPct val="120000"/>
              </a:lnSpc>
              <a:spcBef>
                <a:spcPct val="20000"/>
              </a:spcBef>
              <a:defRPr/>
            </a:pPr>
            <a:r>
              <a:rPr lang="zh-CN" altLang="en-US" sz="1400" b="1" dirty="0">
                <a:latin typeface="inpin heiti" panose="00000500000000000000" pitchFamily="2" charset="-122"/>
                <a:ea typeface="inpin heiti" panose="00000500000000000000" pitchFamily="2" charset="-122"/>
                <a:sym typeface="inpin heiti" panose="00000500000000000000" pitchFamily="2" charset="-122"/>
              </a:rPr>
              <a:t>预测框</a:t>
            </a:r>
            <a:endParaRPr lang="en-US" altLang="zh-CN" sz="1400" b="1" dirty="0">
              <a:latin typeface="inpin heiti" panose="00000500000000000000" pitchFamily="2" charset="-122"/>
              <a:ea typeface="inpin heiti" panose="00000500000000000000" pitchFamily="2" charset="-122"/>
              <a:sym typeface="inpin heit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44"/>
    </mc:Choice>
    <mc:Fallback xmlns="">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3.pptx4534"/>
  <p:tag name="ISPRING_SCORM_RATE_SLIDES" val="0"/>
  <p:tag name="ISPRING_SCORM_RATE_QUIZZES" val="0"/>
  <p:tag name="ISPRING_SCORM_PASSING_SCORE" val="0.000000"/>
  <p:tag name="ISPRING_ULTRA_SCORM_COURSE_ID" val="CB723F89-2BFD-4FE3-8DB6-A4AEF783BEF8"/>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K:\第七批作品\148176"/>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TIMING" val="|1.4|0.9"/>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1763</Words>
  <Application>Microsoft Office PowerPoint</Application>
  <PresentationFormat>自定义</PresentationFormat>
  <Paragraphs>388</Paragraphs>
  <Slides>29</Slides>
  <Notes>29</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Helvetica Light</vt:lpstr>
      <vt:lpstr>inpin heiti</vt:lpstr>
      <vt:lpstr>linea-basic-10</vt:lpstr>
      <vt:lpstr>Open Sans</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subject>素材来源网站当图网-www.99ppt.com</dc:subject>
  <dc:creator/>
  <dc:description>素材来源网站当图网-www.99ppt.com</dc:description>
  <cp:lastModifiedBy/>
  <cp:revision>1</cp:revision>
  <dcterms:created xsi:type="dcterms:W3CDTF">2020-05-18T13:38:23Z</dcterms:created>
  <dcterms:modified xsi:type="dcterms:W3CDTF">2021-05-22T04:02:55Z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y fmtid="{A09F084E-AD41-489F-8076-AA5BE3082BCA}" pid="100">
    <vt:ui4>5</vt:ui4>
  </property>
  <property fmtid="{64440492-4C8B-11D1-8B70-080036B11A03}" pid="11">
    <vt:lpwstr>素材来源网站当图网-www.99ppt.com</vt:lpwstr>
  </property>
</Properties>
</file>